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5"/>
  </p:handoutMasterIdLst>
  <p:sldIdLst>
    <p:sldId id="256" r:id="rId2"/>
    <p:sldId id="257" r:id="rId3"/>
    <p:sldId id="258" r:id="rId4"/>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D5D7"/>
    <a:srgbClr val="DAEDE3"/>
    <a:srgbClr val="7EF2D6"/>
    <a:srgbClr val="7DF3E8"/>
    <a:srgbClr val="86F6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98" autoAdjust="0"/>
    <p:restoredTop sz="96196" autoAdjust="0"/>
  </p:normalViewPr>
  <p:slideViewPr>
    <p:cSldViewPr snapToGrid="0">
      <p:cViewPr varScale="1">
        <p:scale>
          <a:sx n="79" d="100"/>
          <a:sy n="79" d="100"/>
        </p:scale>
        <p:origin x="3204" y="60"/>
      </p:cViewPr>
      <p:guideLst/>
    </p:cSldViewPr>
  </p:slideViewPr>
  <p:notesTextViewPr>
    <p:cViewPr>
      <p:scale>
        <a:sx n="3" d="2"/>
        <a:sy n="3" d="2"/>
      </p:scale>
      <p:origin x="0" y="0"/>
    </p:cViewPr>
  </p:notesTextViewPr>
  <p:sorterViewPr>
    <p:cViewPr>
      <p:scale>
        <a:sx n="200" d="100"/>
        <a:sy n="2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3B9BCC6-06E0-4450-BE64-A211D3AA1B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A3165523-B43C-4E2C-9492-860E98DC3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2B313D-A3B4-4EBE-907C-6FB6C6469B82}" type="datetimeFigureOut">
              <a:rPr lang="de-DE" smtClean="0"/>
              <a:t>20.07.2020</a:t>
            </a:fld>
            <a:endParaRPr lang="de-DE"/>
          </a:p>
        </p:txBody>
      </p:sp>
      <p:sp>
        <p:nvSpPr>
          <p:cNvPr id="4" name="Fußzeilenplatzhalter 3">
            <a:extLst>
              <a:ext uri="{FF2B5EF4-FFF2-40B4-BE49-F238E27FC236}">
                <a16:creationId xmlns:a16="http://schemas.microsoft.com/office/drawing/2014/main" id="{8D88131E-31ED-481D-A670-3E1EAA84BF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77E43B6-FD69-4469-8CAF-07BB2F29C4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08219-AB13-47CD-9CBD-C7C8B455DD34}" type="slidenum">
              <a:rPr lang="de-DE" smtClean="0"/>
              <a:t>‹Nr.›</a:t>
            </a:fld>
            <a:endParaRPr lang="de-DE"/>
          </a:p>
        </p:txBody>
      </p:sp>
    </p:spTree>
    <p:extLst>
      <p:ext uri="{BB962C8B-B14F-4D97-AF65-F5344CB8AC3E}">
        <p14:creationId xmlns:p14="http://schemas.microsoft.com/office/powerpoint/2010/main" val="200335731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79AFBF98-3EF2-4643-AC03-1479E8B547E2}"/>
              </a:ext>
            </a:extLst>
          </p:cNvPr>
          <p:cNvSpPr/>
          <p:nvPr userDrawn="1"/>
        </p:nvSpPr>
        <p:spPr>
          <a:xfrm rot="16200000">
            <a:off x="2588148" y="-2390948"/>
            <a:ext cx="1681704" cy="6858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D92D5248-E577-4AF0-A8C6-D7970E163EE3}" type="slidenum">
              <a:rPr lang="de-DE" smtClean="0"/>
              <a:t>‹Nr.›</a:t>
            </a:fld>
            <a:endParaRPr lang="de-DE" dirty="0"/>
          </a:p>
        </p:txBody>
      </p:sp>
      <p:sp>
        <p:nvSpPr>
          <p:cNvPr id="8" name="Rechteck 7">
            <a:extLst>
              <a:ext uri="{FF2B5EF4-FFF2-40B4-BE49-F238E27FC236}">
                <a16:creationId xmlns:a16="http://schemas.microsoft.com/office/drawing/2014/main" id="{617F072F-72F0-4BFC-8389-A3A2BB16C26F}"/>
              </a:ext>
            </a:extLst>
          </p:cNvPr>
          <p:cNvSpPr/>
          <p:nvPr userDrawn="1"/>
        </p:nvSpPr>
        <p:spPr>
          <a:xfrm>
            <a:off x="225469" y="0"/>
            <a:ext cx="1878904" cy="990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57262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D92D5248-E577-4AF0-A8C6-D7970E163EE3}" type="slidenum">
              <a:rPr lang="de-DE" smtClean="0"/>
              <a:t>‹Nr.›</a:t>
            </a:fld>
            <a:endParaRPr lang="de-DE" dirty="0"/>
          </a:p>
        </p:txBody>
      </p:sp>
    </p:spTree>
    <p:extLst>
      <p:ext uri="{BB962C8B-B14F-4D97-AF65-F5344CB8AC3E}">
        <p14:creationId xmlns:p14="http://schemas.microsoft.com/office/powerpoint/2010/main" val="197324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D92D5248-E577-4AF0-A8C6-D7970E163EE3}" type="slidenum">
              <a:rPr lang="de-DE" smtClean="0"/>
              <a:t>‹Nr.›</a:t>
            </a:fld>
            <a:endParaRPr lang="de-DE" dirty="0"/>
          </a:p>
        </p:txBody>
      </p:sp>
    </p:spTree>
    <p:extLst>
      <p:ext uri="{BB962C8B-B14F-4D97-AF65-F5344CB8AC3E}">
        <p14:creationId xmlns:p14="http://schemas.microsoft.com/office/powerpoint/2010/main" val="3086507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D92D5248-E577-4AF0-A8C6-D7970E163EE3}" type="slidenum">
              <a:rPr lang="de-DE" smtClean="0"/>
              <a:t>‹Nr.›</a:t>
            </a:fld>
            <a:endParaRPr lang="de-DE" dirty="0"/>
          </a:p>
        </p:txBody>
      </p:sp>
      <p:sp>
        <p:nvSpPr>
          <p:cNvPr id="7" name="Rechteck 6">
            <a:extLst>
              <a:ext uri="{FF2B5EF4-FFF2-40B4-BE49-F238E27FC236}">
                <a16:creationId xmlns:a16="http://schemas.microsoft.com/office/drawing/2014/main" id="{7D603ABE-56E0-4587-B0AA-4BF333B3D10A}"/>
              </a:ext>
            </a:extLst>
          </p:cNvPr>
          <p:cNvSpPr/>
          <p:nvPr userDrawn="1"/>
        </p:nvSpPr>
        <p:spPr>
          <a:xfrm rot="16200000">
            <a:off x="3165298" y="-2968098"/>
            <a:ext cx="527403" cy="6858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Rechteck 7">
            <a:extLst>
              <a:ext uri="{FF2B5EF4-FFF2-40B4-BE49-F238E27FC236}">
                <a16:creationId xmlns:a16="http://schemas.microsoft.com/office/drawing/2014/main" id="{4677B3D4-F219-4C2A-AB9C-9E723EF4AD8C}"/>
              </a:ext>
            </a:extLst>
          </p:cNvPr>
          <p:cNvSpPr/>
          <p:nvPr userDrawn="1"/>
        </p:nvSpPr>
        <p:spPr>
          <a:xfrm>
            <a:off x="225469" y="0"/>
            <a:ext cx="1878904" cy="99060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2369625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D92D5248-E577-4AF0-A8C6-D7970E163EE3}" type="slidenum">
              <a:rPr lang="de-DE" smtClean="0"/>
              <a:t>‹Nr.›</a:t>
            </a:fld>
            <a:endParaRPr lang="de-DE" dirty="0"/>
          </a:p>
        </p:txBody>
      </p:sp>
    </p:spTree>
    <p:extLst>
      <p:ext uri="{BB962C8B-B14F-4D97-AF65-F5344CB8AC3E}">
        <p14:creationId xmlns:p14="http://schemas.microsoft.com/office/powerpoint/2010/main" val="471024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92D5248-E577-4AF0-A8C6-D7970E163EE3}" type="slidenum">
              <a:rPr lang="de-DE" smtClean="0"/>
              <a:t>‹Nr.›</a:t>
            </a:fld>
            <a:endParaRPr lang="de-DE" dirty="0"/>
          </a:p>
        </p:txBody>
      </p:sp>
    </p:spTree>
    <p:extLst>
      <p:ext uri="{BB962C8B-B14F-4D97-AF65-F5344CB8AC3E}">
        <p14:creationId xmlns:p14="http://schemas.microsoft.com/office/powerpoint/2010/main" val="307262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8" name="Footer Placeholder 7"/>
          <p:cNvSpPr>
            <a:spLocks noGrp="1"/>
          </p:cNvSpPr>
          <p:nvPr>
            <p:ph type="ftr" sz="quarter" idx="11"/>
          </p:nvPr>
        </p:nvSpPr>
        <p:spPr/>
        <p:txBody>
          <a:bodyPr/>
          <a:lstStyle/>
          <a:p>
            <a:endParaRPr lang="de-DE" dirty="0"/>
          </a:p>
        </p:txBody>
      </p:sp>
      <p:sp>
        <p:nvSpPr>
          <p:cNvPr id="9" name="Slide Number Placeholder 8"/>
          <p:cNvSpPr>
            <a:spLocks noGrp="1"/>
          </p:cNvSpPr>
          <p:nvPr>
            <p:ph type="sldNum" sz="quarter" idx="12"/>
          </p:nvPr>
        </p:nvSpPr>
        <p:spPr/>
        <p:txBody>
          <a:bodyPr/>
          <a:lstStyle/>
          <a:p>
            <a:fld id="{D92D5248-E577-4AF0-A8C6-D7970E163EE3}" type="slidenum">
              <a:rPr lang="de-DE" smtClean="0"/>
              <a:t>‹Nr.›</a:t>
            </a:fld>
            <a:endParaRPr lang="de-DE" dirty="0"/>
          </a:p>
        </p:txBody>
      </p:sp>
    </p:spTree>
    <p:extLst>
      <p:ext uri="{BB962C8B-B14F-4D97-AF65-F5344CB8AC3E}">
        <p14:creationId xmlns:p14="http://schemas.microsoft.com/office/powerpoint/2010/main" val="1294780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4" name="Footer Placeholder 3"/>
          <p:cNvSpPr>
            <a:spLocks noGrp="1"/>
          </p:cNvSpPr>
          <p:nvPr>
            <p:ph type="ftr" sz="quarter" idx="11"/>
          </p:nvPr>
        </p:nvSpPr>
        <p:spPr/>
        <p:txBody>
          <a:bodyPr/>
          <a:lstStyle/>
          <a:p>
            <a:endParaRPr lang="de-DE" dirty="0"/>
          </a:p>
        </p:txBody>
      </p:sp>
      <p:sp>
        <p:nvSpPr>
          <p:cNvPr id="5" name="Slide Number Placeholder 4"/>
          <p:cNvSpPr>
            <a:spLocks noGrp="1"/>
          </p:cNvSpPr>
          <p:nvPr>
            <p:ph type="sldNum" sz="quarter" idx="12"/>
          </p:nvPr>
        </p:nvSpPr>
        <p:spPr/>
        <p:txBody>
          <a:bodyPr/>
          <a:lstStyle/>
          <a:p>
            <a:fld id="{D92D5248-E577-4AF0-A8C6-D7970E163EE3}" type="slidenum">
              <a:rPr lang="de-DE" smtClean="0"/>
              <a:t>‹Nr.›</a:t>
            </a:fld>
            <a:endParaRPr lang="de-DE" dirty="0"/>
          </a:p>
        </p:txBody>
      </p:sp>
    </p:spTree>
    <p:extLst>
      <p:ext uri="{BB962C8B-B14F-4D97-AF65-F5344CB8AC3E}">
        <p14:creationId xmlns:p14="http://schemas.microsoft.com/office/powerpoint/2010/main" val="2552685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3" name="Footer Placeholder 2"/>
          <p:cNvSpPr>
            <a:spLocks noGrp="1"/>
          </p:cNvSpPr>
          <p:nvPr>
            <p:ph type="ftr" sz="quarter" idx="11"/>
          </p:nvPr>
        </p:nvSpPr>
        <p:spPr/>
        <p:txBody>
          <a:bodyPr/>
          <a:lstStyle/>
          <a:p>
            <a:endParaRPr lang="de-DE" dirty="0"/>
          </a:p>
        </p:txBody>
      </p:sp>
      <p:sp>
        <p:nvSpPr>
          <p:cNvPr id="4" name="Slide Number Placeholder 3"/>
          <p:cNvSpPr>
            <a:spLocks noGrp="1"/>
          </p:cNvSpPr>
          <p:nvPr>
            <p:ph type="sldNum" sz="quarter" idx="12"/>
          </p:nvPr>
        </p:nvSpPr>
        <p:spPr/>
        <p:txBody>
          <a:bodyPr/>
          <a:lstStyle/>
          <a:p>
            <a:fld id="{D92D5248-E577-4AF0-A8C6-D7970E163EE3}" type="slidenum">
              <a:rPr lang="de-DE" smtClean="0"/>
              <a:t>‹Nr.›</a:t>
            </a:fld>
            <a:endParaRPr lang="de-DE" dirty="0"/>
          </a:p>
        </p:txBody>
      </p:sp>
    </p:spTree>
    <p:extLst>
      <p:ext uri="{BB962C8B-B14F-4D97-AF65-F5344CB8AC3E}">
        <p14:creationId xmlns:p14="http://schemas.microsoft.com/office/powerpoint/2010/main" val="383090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92D5248-E577-4AF0-A8C6-D7970E163EE3}" type="slidenum">
              <a:rPr lang="de-DE" smtClean="0"/>
              <a:t>‹Nr.›</a:t>
            </a:fld>
            <a:endParaRPr lang="de-DE" dirty="0"/>
          </a:p>
        </p:txBody>
      </p:sp>
    </p:spTree>
    <p:extLst>
      <p:ext uri="{BB962C8B-B14F-4D97-AF65-F5344CB8AC3E}">
        <p14:creationId xmlns:p14="http://schemas.microsoft.com/office/powerpoint/2010/main" val="972541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C2E7DEE0-B152-4BD8-A8C1-3B2CABEA5E95}" type="datetimeFigureOut">
              <a:rPr lang="de-DE" smtClean="0"/>
              <a:t>20.07.2020</a:t>
            </a:fld>
            <a:endParaRPr lang="de-DE" dirty="0"/>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D92D5248-E577-4AF0-A8C6-D7970E163EE3}" type="slidenum">
              <a:rPr lang="de-DE" smtClean="0"/>
              <a:t>‹Nr.›</a:t>
            </a:fld>
            <a:endParaRPr lang="de-DE" dirty="0"/>
          </a:p>
        </p:txBody>
      </p:sp>
    </p:spTree>
    <p:extLst>
      <p:ext uri="{BB962C8B-B14F-4D97-AF65-F5344CB8AC3E}">
        <p14:creationId xmlns:p14="http://schemas.microsoft.com/office/powerpoint/2010/main" val="3419432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2E7DEE0-B152-4BD8-A8C1-3B2CABEA5E95}" type="datetimeFigureOut">
              <a:rPr lang="de-DE" smtClean="0"/>
              <a:t>20.07.2020</a:t>
            </a:fld>
            <a:endParaRPr lang="de-DE"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DE"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92D5248-E577-4AF0-A8C6-D7970E163EE3}" type="slidenum">
              <a:rPr lang="de-DE" smtClean="0"/>
              <a:t>‹Nr.›</a:t>
            </a:fld>
            <a:endParaRPr lang="de-DE" dirty="0"/>
          </a:p>
        </p:txBody>
      </p:sp>
    </p:spTree>
    <p:extLst>
      <p:ext uri="{BB962C8B-B14F-4D97-AF65-F5344CB8AC3E}">
        <p14:creationId xmlns:p14="http://schemas.microsoft.com/office/powerpoint/2010/main" val="3584183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34EE9D85-655F-47A2-A7CD-C65ABD569F35}"/>
              </a:ext>
            </a:extLst>
          </p:cNvPr>
          <p:cNvSpPr txBox="1"/>
          <p:nvPr/>
        </p:nvSpPr>
        <p:spPr>
          <a:xfrm>
            <a:off x="2133600" y="477074"/>
            <a:ext cx="4724400" cy="1600438"/>
          </a:xfrm>
          <a:prstGeom prst="rect">
            <a:avLst/>
          </a:prstGeom>
          <a:noFill/>
        </p:spPr>
        <p:txBody>
          <a:bodyPr wrap="square" rtlCol="0">
            <a:spAutoFit/>
          </a:bodyPr>
          <a:lstStyle/>
          <a:p>
            <a:pPr algn="ctr"/>
            <a:r>
              <a:rPr lang="de-DE" sz="4800" dirty="0">
                <a:solidFill>
                  <a:schemeClr val="bg2"/>
                </a:solidFill>
                <a:latin typeface="Rage Italic" panose="03070502040507070304" pitchFamily="66" charset="0"/>
                <a:ea typeface="STXingkai" panose="020B0503020204020204" pitchFamily="2" charset="-122"/>
                <a:cs typeface="Vijaya" panose="020B0502040204020203" pitchFamily="18" charset="0"/>
              </a:rPr>
              <a:t>– Maria Muster –</a:t>
            </a:r>
          </a:p>
          <a:p>
            <a:pPr algn="ctr"/>
            <a:endParaRPr lang="de-DE" sz="800" dirty="0">
              <a:solidFill>
                <a:schemeClr val="bg2"/>
              </a:solidFill>
              <a:latin typeface="Rage Italic" panose="03070502040507070304" pitchFamily="66" charset="0"/>
            </a:endParaRPr>
          </a:p>
          <a:p>
            <a:pPr algn="ctr"/>
            <a:r>
              <a:rPr lang="de-DE" sz="1200" dirty="0">
                <a:solidFill>
                  <a:schemeClr val="bg2"/>
                </a:solidFill>
                <a:latin typeface="Arial Nova Light" panose="020B0604020202020204" pitchFamily="34" charset="0"/>
              </a:rPr>
              <a:t>Dipl. Wirtschaftsingenieurin</a:t>
            </a:r>
          </a:p>
          <a:p>
            <a:pPr algn="ctr"/>
            <a:r>
              <a:rPr lang="de-DE" sz="1200" dirty="0">
                <a:solidFill>
                  <a:schemeClr val="bg2"/>
                </a:solidFill>
                <a:latin typeface="Arial Nova Light" panose="020B0604020202020204" pitchFamily="34" charset="0"/>
              </a:rPr>
              <a:t>Maschinenbau</a:t>
            </a:r>
          </a:p>
          <a:p>
            <a:pPr marL="285750" indent="-285750" algn="ctr">
              <a:buFontTx/>
              <a:buChar char="-"/>
            </a:pPr>
            <a:endParaRPr lang="de-DE" dirty="0">
              <a:solidFill>
                <a:schemeClr val="bg1"/>
              </a:solidFill>
            </a:endParaRPr>
          </a:p>
        </p:txBody>
      </p:sp>
      <p:grpSp>
        <p:nvGrpSpPr>
          <p:cNvPr id="9" name="Gruppieren 8">
            <a:extLst>
              <a:ext uri="{FF2B5EF4-FFF2-40B4-BE49-F238E27FC236}">
                <a16:creationId xmlns:a16="http://schemas.microsoft.com/office/drawing/2014/main" id="{6CEC67FB-3716-4BAF-851A-9C20F2FE81B7}"/>
              </a:ext>
            </a:extLst>
          </p:cNvPr>
          <p:cNvGrpSpPr/>
          <p:nvPr/>
        </p:nvGrpSpPr>
        <p:grpSpPr>
          <a:xfrm>
            <a:off x="330084" y="229152"/>
            <a:ext cx="1709686" cy="1690991"/>
            <a:chOff x="318052" y="217120"/>
            <a:chExt cx="1709686" cy="1690991"/>
          </a:xfrm>
        </p:grpSpPr>
        <p:pic>
          <p:nvPicPr>
            <p:cNvPr id="6" name="Grafik 5" descr="Ein Bild, das Person, Frau, drinnen, sitzend enthält.&#10;&#10;Automatisch generierte Beschreibung">
              <a:extLst>
                <a:ext uri="{FF2B5EF4-FFF2-40B4-BE49-F238E27FC236}">
                  <a16:creationId xmlns:a16="http://schemas.microsoft.com/office/drawing/2014/main" id="{3DB57DBB-8AEE-4F94-8B5E-B8EBBE4B3290}"/>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319272" y="217120"/>
              <a:ext cx="1696434" cy="1690990"/>
            </a:xfrm>
            <a:prstGeom prst="rect">
              <a:avLst/>
            </a:prstGeom>
          </p:spPr>
        </p:pic>
        <p:sp>
          <p:nvSpPr>
            <p:cNvPr id="7" name="Ellipse 6">
              <a:extLst>
                <a:ext uri="{FF2B5EF4-FFF2-40B4-BE49-F238E27FC236}">
                  <a16:creationId xmlns:a16="http://schemas.microsoft.com/office/drawing/2014/main" id="{8C433792-CD57-40A6-BDBB-7EF32C537021}"/>
                </a:ext>
              </a:extLst>
            </p:cNvPr>
            <p:cNvSpPr/>
            <p:nvPr/>
          </p:nvSpPr>
          <p:spPr>
            <a:xfrm>
              <a:off x="318052" y="217121"/>
              <a:ext cx="1709686" cy="1690990"/>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8" name="Textfeld 7">
            <a:extLst>
              <a:ext uri="{FF2B5EF4-FFF2-40B4-BE49-F238E27FC236}">
                <a16:creationId xmlns:a16="http://schemas.microsoft.com/office/drawing/2014/main" id="{5DAB36BA-CE1E-49AB-9CE6-E8BD78C1DCD8}"/>
              </a:ext>
            </a:extLst>
          </p:cNvPr>
          <p:cNvSpPr txBox="1"/>
          <p:nvPr/>
        </p:nvSpPr>
        <p:spPr>
          <a:xfrm>
            <a:off x="212035" y="2082762"/>
            <a:ext cx="1921565" cy="600164"/>
          </a:xfrm>
          <a:prstGeom prst="rect">
            <a:avLst/>
          </a:prstGeom>
          <a:noFill/>
        </p:spPr>
        <p:txBody>
          <a:bodyPr wrap="square" rtlCol="0">
            <a:spAutoFit/>
          </a:bodyPr>
          <a:lstStyle/>
          <a:p>
            <a:pPr algn="ctr">
              <a:lnSpc>
                <a:spcPct val="150000"/>
              </a:lnSpc>
            </a:pPr>
            <a:r>
              <a:rPr lang="de-DE" sz="2400" dirty="0">
                <a:solidFill>
                  <a:schemeClr val="tx1">
                    <a:lumMod val="75000"/>
                    <a:lumOff val="25000"/>
                  </a:schemeClr>
                </a:solidFill>
                <a:latin typeface="Rage Italic" panose="03070502040507070304" pitchFamily="66" charset="0"/>
              </a:rPr>
              <a:t>Profil</a:t>
            </a:r>
          </a:p>
        </p:txBody>
      </p:sp>
      <p:cxnSp>
        <p:nvCxnSpPr>
          <p:cNvPr id="15" name="Gerader Verbinder 14">
            <a:extLst>
              <a:ext uri="{FF2B5EF4-FFF2-40B4-BE49-F238E27FC236}">
                <a16:creationId xmlns:a16="http://schemas.microsoft.com/office/drawing/2014/main" id="{D658218F-D094-4060-932A-BC55330D5B66}"/>
              </a:ext>
            </a:extLst>
          </p:cNvPr>
          <p:cNvCxnSpPr/>
          <p:nvPr/>
        </p:nvCxnSpPr>
        <p:spPr>
          <a:xfrm>
            <a:off x="326333" y="2621888"/>
            <a:ext cx="1692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CF764A9B-8F68-4E0C-B724-DE98B675B736}"/>
              </a:ext>
            </a:extLst>
          </p:cNvPr>
          <p:cNvSpPr txBox="1"/>
          <p:nvPr/>
        </p:nvSpPr>
        <p:spPr>
          <a:xfrm>
            <a:off x="205486" y="4097804"/>
            <a:ext cx="1921565" cy="600164"/>
          </a:xfrm>
          <a:prstGeom prst="rect">
            <a:avLst/>
          </a:prstGeom>
          <a:noFill/>
        </p:spPr>
        <p:txBody>
          <a:bodyPr wrap="square" rtlCol="0">
            <a:spAutoFit/>
          </a:bodyPr>
          <a:lstStyle/>
          <a:p>
            <a:pPr algn="ctr">
              <a:lnSpc>
                <a:spcPct val="150000"/>
              </a:lnSpc>
            </a:pPr>
            <a:r>
              <a:rPr lang="de-DE" sz="2400" dirty="0">
                <a:solidFill>
                  <a:schemeClr val="tx1">
                    <a:lumMod val="75000"/>
                    <a:lumOff val="25000"/>
                  </a:schemeClr>
                </a:solidFill>
                <a:latin typeface="Rage Italic" panose="03070502040507070304" pitchFamily="66" charset="0"/>
              </a:rPr>
              <a:t>Kontakt</a:t>
            </a:r>
            <a:r>
              <a:rPr lang="de-DE" sz="1200" dirty="0">
                <a:solidFill>
                  <a:schemeClr val="tx1">
                    <a:lumMod val="75000"/>
                    <a:lumOff val="25000"/>
                  </a:schemeClr>
                </a:solidFill>
                <a:latin typeface="Arial Nova Light" panose="020B0304020202020204" pitchFamily="34" charset="0"/>
              </a:rPr>
              <a:t> </a:t>
            </a:r>
          </a:p>
        </p:txBody>
      </p:sp>
      <p:cxnSp>
        <p:nvCxnSpPr>
          <p:cNvPr id="17" name="Gerader Verbinder 16">
            <a:extLst>
              <a:ext uri="{FF2B5EF4-FFF2-40B4-BE49-F238E27FC236}">
                <a16:creationId xmlns:a16="http://schemas.microsoft.com/office/drawing/2014/main" id="{96258956-1069-4B41-AE57-8584F356986E}"/>
              </a:ext>
            </a:extLst>
          </p:cNvPr>
          <p:cNvCxnSpPr/>
          <p:nvPr/>
        </p:nvCxnSpPr>
        <p:spPr>
          <a:xfrm>
            <a:off x="335738" y="4635500"/>
            <a:ext cx="1692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3689E47C-5EA7-4488-B93C-CF657A34C0C0}"/>
              </a:ext>
            </a:extLst>
          </p:cNvPr>
          <p:cNvSpPr txBox="1"/>
          <p:nvPr/>
        </p:nvSpPr>
        <p:spPr>
          <a:xfrm>
            <a:off x="218738" y="6877652"/>
            <a:ext cx="1921565" cy="600164"/>
          </a:xfrm>
          <a:prstGeom prst="rect">
            <a:avLst/>
          </a:prstGeom>
          <a:noFill/>
        </p:spPr>
        <p:txBody>
          <a:bodyPr wrap="square" rtlCol="0">
            <a:spAutoFit/>
          </a:bodyPr>
          <a:lstStyle/>
          <a:p>
            <a:pPr algn="ctr">
              <a:lnSpc>
                <a:spcPct val="150000"/>
              </a:lnSpc>
            </a:pPr>
            <a:r>
              <a:rPr lang="de-DE" sz="2400" dirty="0">
                <a:solidFill>
                  <a:schemeClr val="tx1">
                    <a:lumMod val="75000"/>
                    <a:lumOff val="25000"/>
                  </a:schemeClr>
                </a:solidFill>
                <a:latin typeface="Rage Italic" panose="03070502040507070304" pitchFamily="66" charset="0"/>
              </a:rPr>
              <a:t>Social Network</a:t>
            </a:r>
            <a:r>
              <a:rPr lang="de-DE" sz="1200" dirty="0">
                <a:solidFill>
                  <a:schemeClr val="tx1">
                    <a:lumMod val="75000"/>
                    <a:lumOff val="25000"/>
                  </a:schemeClr>
                </a:solidFill>
                <a:latin typeface="Arial Nova Light" panose="020B0304020202020204" pitchFamily="34" charset="0"/>
              </a:rPr>
              <a:t> </a:t>
            </a:r>
          </a:p>
        </p:txBody>
      </p:sp>
      <p:cxnSp>
        <p:nvCxnSpPr>
          <p:cNvPr id="19" name="Gerader Verbinder 18">
            <a:extLst>
              <a:ext uri="{FF2B5EF4-FFF2-40B4-BE49-F238E27FC236}">
                <a16:creationId xmlns:a16="http://schemas.microsoft.com/office/drawing/2014/main" id="{C4868BEE-7DBE-4304-AE02-5FE58FFB16DD}"/>
              </a:ext>
            </a:extLst>
          </p:cNvPr>
          <p:cNvCxnSpPr/>
          <p:nvPr/>
        </p:nvCxnSpPr>
        <p:spPr>
          <a:xfrm>
            <a:off x="335738" y="7415768"/>
            <a:ext cx="1692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4" name="Gruppieren 33">
            <a:extLst>
              <a:ext uri="{FF2B5EF4-FFF2-40B4-BE49-F238E27FC236}">
                <a16:creationId xmlns:a16="http://schemas.microsoft.com/office/drawing/2014/main" id="{A70074C6-5123-4316-90B3-678723BD8EED}"/>
              </a:ext>
            </a:extLst>
          </p:cNvPr>
          <p:cNvGrpSpPr/>
          <p:nvPr/>
        </p:nvGrpSpPr>
        <p:grpSpPr>
          <a:xfrm>
            <a:off x="227256" y="7600520"/>
            <a:ext cx="1899796" cy="304606"/>
            <a:chOff x="227256" y="7600520"/>
            <a:chExt cx="1899796" cy="304606"/>
          </a:xfrm>
        </p:grpSpPr>
        <p:sp>
          <p:nvSpPr>
            <p:cNvPr id="20" name="Flussdiagramm: Verzögerung 19">
              <a:extLst>
                <a:ext uri="{FF2B5EF4-FFF2-40B4-BE49-F238E27FC236}">
                  <a16:creationId xmlns:a16="http://schemas.microsoft.com/office/drawing/2014/main" id="{38F12951-79DD-4E48-B01A-C0DA18B8111D}"/>
                </a:ext>
              </a:extLst>
            </p:cNvPr>
            <p:cNvSpPr/>
            <p:nvPr/>
          </p:nvSpPr>
          <p:spPr>
            <a:xfrm>
              <a:off x="227256" y="7600520"/>
              <a:ext cx="293669" cy="30460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4" name="Grafik 23" descr="Ein Bild, das Uhr, Zeichnung, Teller enthält.&#10;&#10;Automatisch generierte Beschreibung">
              <a:extLst>
                <a:ext uri="{FF2B5EF4-FFF2-40B4-BE49-F238E27FC236}">
                  <a16:creationId xmlns:a16="http://schemas.microsoft.com/office/drawing/2014/main" id="{25A726A8-D8C1-4418-B629-14208E500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00" y="7625390"/>
              <a:ext cx="252000" cy="252000"/>
            </a:xfrm>
            <a:prstGeom prst="rect">
              <a:avLst/>
            </a:prstGeom>
          </p:spPr>
        </p:pic>
        <p:sp>
          <p:nvSpPr>
            <p:cNvPr id="33" name="Textfeld 32">
              <a:extLst>
                <a:ext uri="{FF2B5EF4-FFF2-40B4-BE49-F238E27FC236}">
                  <a16:creationId xmlns:a16="http://schemas.microsoft.com/office/drawing/2014/main" id="{6E3FCA77-2671-4FE9-B2CC-87EF5BFFBC0E}"/>
                </a:ext>
              </a:extLst>
            </p:cNvPr>
            <p:cNvSpPr txBox="1"/>
            <p:nvPr/>
          </p:nvSpPr>
          <p:spPr>
            <a:xfrm>
              <a:off x="547370" y="7612890"/>
              <a:ext cx="1579682" cy="276999"/>
            </a:xfrm>
            <a:prstGeom prst="rect">
              <a:avLst/>
            </a:prstGeom>
            <a:noFill/>
          </p:spPr>
          <p:txBody>
            <a:bodyPr wrap="square" rtlCol="0">
              <a:spAutoFit/>
            </a:bodyPr>
            <a:lstStyle/>
            <a:p>
              <a:r>
                <a:rPr lang="de-DE" sz="1200" dirty="0" err="1">
                  <a:solidFill>
                    <a:schemeClr val="tx1">
                      <a:lumMod val="75000"/>
                      <a:lumOff val="25000"/>
                    </a:schemeClr>
                  </a:solidFill>
                  <a:latin typeface="Arial Nova Light" panose="020B0304020202020204" pitchFamily="34" charset="0"/>
                </a:rPr>
                <a:t>mariamuster</a:t>
              </a:r>
              <a:endParaRPr lang="de-DE" sz="1200" dirty="0">
                <a:solidFill>
                  <a:schemeClr val="tx1">
                    <a:lumMod val="75000"/>
                    <a:lumOff val="25000"/>
                  </a:schemeClr>
                </a:solidFill>
                <a:latin typeface="Arial Nova Light" panose="020B0304020202020204" pitchFamily="34" charset="0"/>
              </a:endParaRPr>
            </a:p>
          </p:txBody>
        </p:sp>
      </p:grpSp>
      <p:grpSp>
        <p:nvGrpSpPr>
          <p:cNvPr id="37" name="Gruppieren 36">
            <a:extLst>
              <a:ext uri="{FF2B5EF4-FFF2-40B4-BE49-F238E27FC236}">
                <a16:creationId xmlns:a16="http://schemas.microsoft.com/office/drawing/2014/main" id="{E0D6816A-8B1C-4C48-909D-FB4394DEF2AC}"/>
              </a:ext>
            </a:extLst>
          </p:cNvPr>
          <p:cNvGrpSpPr/>
          <p:nvPr/>
        </p:nvGrpSpPr>
        <p:grpSpPr>
          <a:xfrm>
            <a:off x="222880" y="8101654"/>
            <a:ext cx="1904171" cy="304606"/>
            <a:chOff x="222880" y="8101654"/>
            <a:chExt cx="1904171" cy="304606"/>
          </a:xfrm>
        </p:grpSpPr>
        <p:sp>
          <p:nvSpPr>
            <p:cNvPr id="21" name="Flussdiagramm: Verzögerung 20">
              <a:extLst>
                <a:ext uri="{FF2B5EF4-FFF2-40B4-BE49-F238E27FC236}">
                  <a16:creationId xmlns:a16="http://schemas.microsoft.com/office/drawing/2014/main" id="{28925E9F-789B-4126-A295-E50A88DF049C}"/>
                </a:ext>
              </a:extLst>
            </p:cNvPr>
            <p:cNvSpPr/>
            <p:nvPr/>
          </p:nvSpPr>
          <p:spPr>
            <a:xfrm>
              <a:off x="222880" y="8101654"/>
              <a:ext cx="293667" cy="30460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 name="Grafik 4">
              <a:extLst>
                <a:ext uri="{FF2B5EF4-FFF2-40B4-BE49-F238E27FC236}">
                  <a16:creationId xmlns:a16="http://schemas.microsoft.com/office/drawing/2014/main" id="{A2C51B94-8CE6-41E2-BD01-0E017BFF1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72" y="8127957"/>
              <a:ext cx="252000" cy="252000"/>
            </a:xfrm>
            <a:prstGeom prst="rect">
              <a:avLst/>
            </a:prstGeom>
          </p:spPr>
        </p:pic>
        <p:sp>
          <p:nvSpPr>
            <p:cNvPr id="36" name="Textfeld 35">
              <a:extLst>
                <a:ext uri="{FF2B5EF4-FFF2-40B4-BE49-F238E27FC236}">
                  <a16:creationId xmlns:a16="http://schemas.microsoft.com/office/drawing/2014/main" id="{AC378262-222F-4952-BF98-59763F4EEB79}"/>
                </a:ext>
              </a:extLst>
            </p:cNvPr>
            <p:cNvSpPr txBox="1"/>
            <p:nvPr/>
          </p:nvSpPr>
          <p:spPr>
            <a:xfrm>
              <a:off x="547369" y="8115457"/>
              <a:ext cx="1579682" cy="276999"/>
            </a:xfrm>
            <a:prstGeom prst="rect">
              <a:avLst/>
            </a:prstGeom>
            <a:noFill/>
          </p:spPr>
          <p:txBody>
            <a:bodyPr wrap="square" rtlCol="0">
              <a:spAutoFit/>
            </a:bodyPr>
            <a:lstStyle/>
            <a:p>
              <a:r>
                <a:rPr lang="de-DE" sz="1200" dirty="0" err="1">
                  <a:solidFill>
                    <a:schemeClr val="tx1">
                      <a:lumMod val="75000"/>
                      <a:lumOff val="25000"/>
                    </a:schemeClr>
                  </a:solidFill>
                  <a:latin typeface="Arial Nova Light" panose="020B0304020202020204" pitchFamily="34" charset="0"/>
                </a:rPr>
                <a:t>mariamuster</a:t>
              </a:r>
              <a:endParaRPr lang="de-DE" sz="1200" dirty="0">
                <a:solidFill>
                  <a:schemeClr val="tx1">
                    <a:lumMod val="75000"/>
                    <a:lumOff val="25000"/>
                  </a:schemeClr>
                </a:solidFill>
                <a:latin typeface="Arial Nova Light" panose="020B0304020202020204" pitchFamily="34" charset="0"/>
              </a:endParaRPr>
            </a:p>
          </p:txBody>
        </p:sp>
      </p:grpSp>
      <p:grpSp>
        <p:nvGrpSpPr>
          <p:cNvPr id="43" name="Gruppieren 42">
            <a:extLst>
              <a:ext uri="{FF2B5EF4-FFF2-40B4-BE49-F238E27FC236}">
                <a16:creationId xmlns:a16="http://schemas.microsoft.com/office/drawing/2014/main" id="{64F16257-A079-4827-89C8-667221B0F0EA}"/>
              </a:ext>
            </a:extLst>
          </p:cNvPr>
          <p:cNvGrpSpPr/>
          <p:nvPr/>
        </p:nvGrpSpPr>
        <p:grpSpPr>
          <a:xfrm>
            <a:off x="223287" y="4816634"/>
            <a:ext cx="1910313" cy="304606"/>
            <a:chOff x="223287" y="4816634"/>
            <a:chExt cx="1910313" cy="304606"/>
          </a:xfrm>
        </p:grpSpPr>
        <p:grpSp>
          <p:nvGrpSpPr>
            <p:cNvPr id="40" name="Gruppieren 39">
              <a:extLst>
                <a:ext uri="{FF2B5EF4-FFF2-40B4-BE49-F238E27FC236}">
                  <a16:creationId xmlns:a16="http://schemas.microsoft.com/office/drawing/2014/main" id="{B4B13BA1-CBBC-41F7-8DF4-435FCFAACA3F}"/>
                </a:ext>
              </a:extLst>
            </p:cNvPr>
            <p:cNvGrpSpPr/>
            <p:nvPr/>
          </p:nvGrpSpPr>
          <p:grpSpPr>
            <a:xfrm>
              <a:off x="223287" y="4816634"/>
              <a:ext cx="293669" cy="304606"/>
              <a:chOff x="223287" y="4816634"/>
              <a:chExt cx="293669" cy="304606"/>
            </a:xfrm>
          </p:grpSpPr>
          <p:sp>
            <p:nvSpPr>
              <p:cNvPr id="26" name="Flussdiagramm: Verzögerung 25">
                <a:extLst>
                  <a:ext uri="{FF2B5EF4-FFF2-40B4-BE49-F238E27FC236}">
                    <a16:creationId xmlns:a16="http://schemas.microsoft.com/office/drawing/2014/main" id="{B50EFAC7-2535-4786-A50D-6BBD048BA21D}"/>
                  </a:ext>
                </a:extLst>
              </p:cNvPr>
              <p:cNvSpPr/>
              <p:nvPr/>
            </p:nvSpPr>
            <p:spPr>
              <a:xfrm>
                <a:off x="223287" y="4816634"/>
                <a:ext cx="293669" cy="30460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9" name="Grafik 38" descr="Ein Bild, das Gebäude, Fenster, Uhr enthält.&#10;&#10;Automatisch generierte Beschreibung">
                <a:extLst>
                  <a:ext uri="{FF2B5EF4-FFF2-40B4-BE49-F238E27FC236}">
                    <a16:creationId xmlns:a16="http://schemas.microsoft.com/office/drawing/2014/main" id="{3AF5012A-9D94-42A0-BF36-4755A99E0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572" y="4841504"/>
                <a:ext cx="252000" cy="252000"/>
              </a:xfrm>
              <a:prstGeom prst="rect">
                <a:avLst/>
              </a:prstGeom>
            </p:spPr>
          </p:pic>
        </p:grpSp>
        <p:sp>
          <p:nvSpPr>
            <p:cNvPr id="42" name="Textfeld 41">
              <a:extLst>
                <a:ext uri="{FF2B5EF4-FFF2-40B4-BE49-F238E27FC236}">
                  <a16:creationId xmlns:a16="http://schemas.microsoft.com/office/drawing/2014/main" id="{582E1804-A749-45AF-B608-55A3AB4F5708}"/>
                </a:ext>
              </a:extLst>
            </p:cNvPr>
            <p:cNvSpPr txBox="1"/>
            <p:nvPr/>
          </p:nvSpPr>
          <p:spPr>
            <a:xfrm>
              <a:off x="553918" y="4828346"/>
              <a:ext cx="1579682" cy="276999"/>
            </a:xfrm>
            <a:prstGeom prst="rect">
              <a:avLst/>
            </a:prstGeom>
            <a:noFill/>
          </p:spPr>
          <p:txBody>
            <a:bodyPr wrap="square" rtlCol="0">
              <a:spAutoFit/>
            </a:bodyPr>
            <a:lstStyle/>
            <a:p>
              <a:r>
                <a:rPr lang="de-DE" sz="1200" dirty="0">
                  <a:solidFill>
                    <a:schemeClr val="tx1">
                      <a:lumMod val="75000"/>
                      <a:lumOff val="25000"/>
                    </a:schemeClr>
                  </a:solidFill>
                  <a:latin typeface="Arial Nova Light" panose="020B0304020202020204" pitchFamily="34" charset="0"/>
                </a:rPr>
                <a:t>mmuster@gmail.com</a:t>
              </a:r>
            </a:p>
          </p:txBody>
        </p:sp>
      </p:grpSp>
      <p:grpSp>
        <p:nvGrpSpPr>
          <p:cNvPr id="48" name="Gruppieren 47">
            <a:extLst>
              <a:ext uri="{FF2B5EF4-FFF2-40B4-BE49-F238E27FC236}">
                <a16:creationId xmlns:a16="http://schemas.microsoft.com/office/drawing/2014/main" id="{4E9FAAE0-92E7-49BB-B934-E208CDC7929A}"/>
              </a:ext>
            </a:extLst>
          </p:cNvPr>
          <p:cNvGrpSpPr/>
          <p:nvPr/>
        </p:nvGrpSpPr>
        <p:grpSpPr>
          <a:xfrm>
            <a:off x="223289" y="5317768"/>
            <a:ext cx="1903762" cy="304606"/>
            <a:chOff x="223289" y="5317768"/>
            <a:chExt cx="1903762" cy="304606"/>
          </a:xfrm>
        </p:grpSpPr>
        <p:sp>
          <p:nvSpPr>
            <p:cNvPr id="28" name="Flussdiagramm: Verzögerung 27">
              <a:extLst>
                <a:ext uri="{FF2B5EF4-FFF2-40B4-BE49-F238E27FC236}">
                  <a16:creationId xmlns:a16="http://schemas.microsoft.com/office/drawing/2014/main" id="{961F3382-4D71-4D9B-9ABA-418E4544C7DA}"/>
                </a:ext>
              </a:extLst>
            </p:cNvPr>
            <p:cNvSpPr/>
            <p:nvPr/>
          </p:nvSpPr>
          <p:spPr>
            <a:xfrm>
              <a:off x="223289" y="5317768"/>
              <a:ext cx="293667" cy="30460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45" name="Grafik 44" descr="Ein Bild, das Zeichnung enthält.&#10;&#10;Automatisch generierte Beschreibung">
              <a:extLst>
                <a:ext uri="{FF2B5EF4-FFF2-40B4-BE49-F238E27FC236}">
                  <a16:creationId xmlns:a16="http://schemas.microsoft.com/office/drawing/2014/main" id="{08360F0A-2D3A-45A8-A7CF-17F3523B24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572" y="5344071"/>
              <a:ext cx="252000" cy="252000"/>
            </a:xfrm>
            <a:prstGeom prst="rect">
              <a:avLst/>
            </a:prstGeom>
          </p:spPr>
        </p:pic>
        <p:sp>
          <p:nvSpPr>
            <p:cNvPr id="47" name="Textfeld 46">
              <a:extLst>
                <a:ext uri="{FF2B5EF4-FFF2-40B4-BE49-F238E27FC236}">
                  <a16:creationId xmlns:a16="http://schemas.microsoft.com/office/drawing/2014/main" id="{77130101-FD1A-411A-A5B8-73EE5C504D63}"/>
                </a:ext>
              </a:extLst>
            </p:cNvPr>
            <p:cNvSpPr txBox="1"/>
            <p:nvPr/>
          </p:nvSpPr>
          <p:spPr>
            <a:xfrm>
              <a:off x="547369" y="5329973"/>
              <a:ext cx="1579682" cy="276999"/>
            </a:xfrm>
            <a:prstGeom prst="rect">
              <a:avLst/>
            </a:prstGeom>
            <a:noFill/>
          </p:spPr>
          <p:txBody>
            <a:bodyPr wrap="square" rtlCol="0">
              <a:spAutoFit/>
            </a:bodyPr>
            <a:lstStyle/>
            <a:p>
              <a:r>
                <a:rPr lang="de-DE" sz="1200" dirty="0">
                  <a:solidFill>
                    <a:schemeClr val="tx1">
                      <a:lumMod val="75000"/>
                      <a:lumOff val="25000"/>
                    </a:schemeClr>
                  </a:solidFill>
                  <a:latin typeface="Arial Nova Light" panose="020B0304020202020204" pitchFamily="34" charset="0"/>
                </a:rPr>
                <a:t>+49 1234 56789</a:t>
              </a:r>
            </a:p>
          </p:txBody>
        </p:sp>
      </p:grpSp>
      <p:grpSp>
        <p:nvGrpSpPr>
          <p:cNvPr id="60" name="Gruppieren 59">
            <a:extLst>
              <a:ext uri="{FF2B5EF4-FFF2-40B4-BE49-F238E27FC236}">
                <a16:creationId xmlns:a16="http://schemas.microsoft.com/office/drawing/2014/main" id="{7E6C5723-D3E2-44FF-B66E-6A97C7AD30FA}"/>
              </a:ext>
            </a:extLst>
          </p:cNvPr>
          <p:cNvGrpSpPr/>
          <p:nvPr/>
        </p:nvGrpSpPr>
        <p:grpSpPr>
          <a:xfrm>
            <a:off x="218740" y="6320036"/>
            <a:ext cx="1921563" cy="304606"/>
            <a:chOff x="218740" y="6320036"/>
            <a:chExt cx="1921563" cy="304606"/>
          </a:xfrm>
        </p:grpSpPr>
        <p:sp>
          <p:nvSpPr>
            <p:cNvPr id="32" name="Flussdiagramm: Verzögerung 31">
              <a:extLst>
                <a:ext uri="{FF2B5EF4-FFF2-40B4-BE49-F238E27FC236}">
                  <a16:creationId xmlns:a16="http://schemas.microsoft.com/office/drawing/2014/main" id="{A2C059D2-2427-4980-837B-FA962145E351}"/>
                </a:ext>
              </a:extLst>
            </p:cNvPr>
            <p:cNvSpPr/>
            <p:nvPr/>
          </p:nvSpPr>
          <p:spPr>
            <a:xfrm>
              <a:off x="218740" y="6320036"/>
              <a:ext cx="293667" cy="30460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0" name="Grafik 49">
              <a:extLst>
                <a:ext uri="{FF2B5EF4-FFF2-40B4-BE49-F238E27FC236}">
                  <a16:creationId xmlns:a16="http://schemas.microsoft.com/office/drawing/2014/main" id="{9F5E66C7-1068-49B0-9FF0-F3E512DB8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572" y="6344906"/>
              <a:ext cx="252000" cy="252000"/>
            </a:xfrm>
            <a:prstGeom prst="rect">
              <a:avLst/>
            </a:prstGeom>
          </p:spPr>
        </p:pic>
        <p:sp>
          <p:nvSpPr>
            <p:cNvPr id="52" name="Textfeld 51">
              <a:extLst>
                <a:ext uri="{FF2B5EF4-FFF2-40B4-BE49-F238E27FC236}">
                  <a16:creationId xmlns:a16="http://schemas.microsoft.com/office/drawing/2014/main" id="{F5FD7438-4CE5-4A65-8A2E-97CE245D9C59}"/>
                </a:ext>
              </a:extLst>
            </p:cNvPr>
            <p:cNvSpPr txBox="1"/>
            <p:nvPr/>
          </p:nvSpPr>
          <p:spPr>
            <a:xfrm>
              <a:off x="560621" y="6331595"/>
              <a:ext cx="1579682" cy="276999"/>
            </a:xfrm>
            <a:prstGeom prst="rect">
              <a:avLst/>
            </a:prstGeom>
            <a:noFill/>
          </p:spPr>
          <p:txBody>
            <a:bodyPr wrap="square" rtlCol="0">
              <a:spAutoFit/>
            </a:bodyPr>
            <a:lstStyle/>
            <a:p>
              <a:r>
                <a:rPr lang="de-DE" sz="1200" dirty="0">
                  <a:solidFill>
                    <a:schemeClr val="tx1">
                      <a:lumMod val="75000"/>
                      <a:lumOff val="25000"/>
                    </a:schemeClr>
                  </a:solidFill>
                  <a:latin typeface="Arial Nova Light" panose="020B0304020202020204" pitchFamily="34" charset="0"/>
                </a:rPr>
                <a:t>www.mmuster.com</a:t>
              </a:r>
            </a:p>
          </p:txBody>
        </p:sp>
      </p:grpSp>
      <p:grpSp>
        <p:nvGrpSpPr>
          <p:cNvPr id="61" name="Gruppieren 60">
            <a:extLst>
              <a:ext uri="{FF2B5EF4-FFF2-40B4-BE49-F238E27FC236}">
                <a16:creationId xmlns:a16="http://schemas.microsoft.com/office/drawing/2014/main" id="{D55E0B5F-FB6A-4018-B30D-9E980215C2B6}"/>
              </a:ext>
            </a:extLst>
          </p:cNvPr>
          <p:cNvGrpSpPr/>
          <p:nvPr/>
        </p:nvGrpSpPr>
        <p:grpSpPr>
          <a:xfrm>
            <a:off x="223287" y="5747226"/>
            <a:ext cx="1917016" cy="461665"/>
            <a:chOff x="223287" y="5747226"/>
            <a:chExt cx="1917016" cy="461665"/>
          </a:xfrm>
        </p:grpSpPr>
        <p:sp>
          <p:nvSpPr>
            <p:cNvPr id="30" name="Flussdiagramm: Verzögerung 29">
              <a:extLst>
                <a:ext uri="{FF2B5EF4-FFF2-40B4-BE49-F238E27FC236}">
                  <a16:creationId xmlns:a16="http://schemas.microsoft.com/office/drawing/2014/main" id="{E8C2BC0A-7340-4140-B46A-064999D1D78F}"/>
                </a:ext>
              </a:extLst>
            </p:cNvPr>
            <p:cNvSpPr/>
            <p:nvPr/>
          </p:nvSpPr>
          <p:spPr>
            <a:xfrm>
              <a:off x="223287" y="5818902"/>
              <a:ext cx="293669" cy="30460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56" name="Grafik 55" descr="Ein Bild, das Zeichnung, Uhr enthält.&#10;&#10;Automatisch generierte Beschreibung">
              <a:extLst>
                <a:ext uri="{FF2B5EF4-FFF2-40B4-BE49-F238E27FC236}">
                  <a16:creationId xmlns:a16="http://schemas.microsoft.com/office/drawing/2014/main" id="{BA58F62A-C47C-4D1D-923B-506152D7CA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090" y="5849081"/>
              <a:ext cx="252000" cy="252000"/>
            </a:xfrm>
            <a:prstGeom prst="rect">
              <a:avLst/>
            </a:prstGeom>
          </p:spPr>
        </p:pic>
        <p:sp>
          <p:nvSpPr>
            <p:cNvPr id="58" name="Textfeld 57">
              <a:extLst>
                <a:ext uri="{FF2B5EF4-FFF2-40B4-BE49-F238E27FC236}">
                  <a16:creationId xmlns:a16="http://schemas.microsoft.com/office/drawing/2014/main" id="{920F00B6-1E58-44A1-A599-6D500B473F90}"/>
                </a:ext>
              </a:extLst>
            </p:cNvPr>
            <p:cNvSpPr txBox="1"/>
            <p:nvPr/>
          </p:nvSpPr>
          <p:spPr>
            <a:xfrm>
              <a:off x="560621" y="5747226"/>
              <a:ext cx="1579682" cy="461665"/>
            </a:xfrm>
            <a:prstGeom prst="rect">
              <a:avLst/>
            </a:prstGeom>
            <a:noFill/>
          </p:spPr>
          <p:txBody>
            <a:bodyPr wrap="square" rtlCol="0">
              <a:spAutoFit/>
            </a:bodyPr>
            <a:lstStyle/>
            <a:p>
              <a:r>
                <a:rPr lang="de-DE" sz="1200" dirty="0">
                  <a:solidFill>
                    <a:schemeClr val="tx1">
                      <a:lumMod val="75000"/>
                      <a:lumOff val="25000"/>
                    </a:schemeClr>
                  </a:solidFill>
                  <a:latin typeface="Arial Nova Light" panose="020B0304020202020204" pitchFamily="34" charset="0"/>
                </a:rPr>
                <a:t>Musterstr. 7,</a:t>
              </a:r>
            </a:p>
            <a:p>
              <a:r>
                <a:rPr lang="de-DE" sz="1200" dirty="0">
                  <a:solidFill>
                    <a:schemeClr val="tx1">
                      <a:lumMod val="75000"/>
                      <a:lumOff val="25000"/>
                    </a:schemeClr>
                  </a:solidFill>
                  <a:latin typeface="Arial Nova Light" panose="020B0304020202020204" pitchFamily="34" charset="0"/>
                </a:rPr>
                <a:t>77777 Musterstadt</a:t>
              </a:r>
            </a:p>
          </p:txBody>
        </p:sp>
      </p:grpSp>
      <p:sp>
        <p:nvSpPr>
          <p:cNvPr id="62" name="Textfeld 61">
            <a:extLst>
              <a:ext uri="{FF2B5EF4-FFF2-40B4-BE49-F238E27FC236}">
                <a16:creationId xmlns:a16="http://schemas.microsoft.com/office/drawing/2014/main" id="{D76EE47D-95B0-40CD-AC5C-B6749CFDCC7D}"/>
              </a:ext>
            </a:extLst>
          </p:cNvPr>
          <p:cNvSpPr txBox="1"/>
          <p:nvPr/>
        </p:nvSpPr>
        <p:spPr>
          <a:xfrm>
            <a:off x="2300234" y="2026694"/>
            <a:ext cx="2512926" cy="769441"/>
          </a:xfrm>
          <a:prstGeom prst="rect">
            <a:avLst/>
          </a:prstGeom>
          <a:noFill/>
        </p:spPr>
        <p:txBody>
          <a:bodyPr wrap="square" rtlCol="0">
            <a:spAutoFit/>
          </a:bodyPr>
          <a:lstStyle/>
          <a:p>
            <a:r>
              <a:rPr lang="de-DE" sz="1100" b="1" dirty="0">
                <a:solidFill>
                  <a:schemeClr val="tx1">
                    <a:lumMod val="75000"/>
                    <a:lumOff val="25000"/>
                  </a:schemeClr>
                </a:solidFill>
                <a:latin typeface="Arial Nova Light" panose="020B0304020202020204" pitchFamily="34" charset="0"/>
              </a:rPr>
              <a:t>Name des Wunscharbeitgebers</a:t>
            </a:r>
          </a:p>
          <a:p>
            <a:r>
              <a:rPr lang="de-DE" sz="1100" dirty="0">
                <a:solidFill>
                  <a:schemeClr val="tx1">
                    <a:lumMod val="75000"/>
                    <a:lumOff val="25000"/>
                  </a:schemeClr>
                </a:solidFill>
                <a:latin typeface="Arial Nova Light" panose="020B0304020202020204" pitchFamily="34" charset="0"/>
              </a:rPr>
              <a:t>Name des angegebenen </a:t>
            </a:r>
            <a:r>
              <a:rPr lang="de-DE" sz="1100" dirty="0" err="1">
                <a:solidFill>
                  <a:schemeClr val="tx1">
                    <a:lumMod val="75000"/>
                    <a:lumOff val="25000"/>
                  </a:schemeClr>
                </a:solidFill>
                <a:latin typeface="Arial Nova Light" panose="020B0304020202020204" pitchFamily="34" charset="0"/>
              </a:rPr>
              <a:t>Recruiters</a:t>
            </a:r>
            <a:endParaRPr lang="de-DE" sz="1100" dirty="0">
              <a:solidFill>
                <a:schemeClr val="tx1">
                  <a:lumMod val="75000"/>
                  <a:lumOff val="25000"/>
                </a:schemeClr>
              </a:solidFill>
              <a:latin typeface="Arial Nova Light" panose="020B0304020202020204" pitchFamily="34" charset="0"/>
            </a:endParaRPr>
          </a:p>
          <a:p>
            <a:r>
              <a:rPr lang="de-DE" sz="1100" dirty="0">
                <a:solidFill>
                  <a:schemeClr val="tx1">
                    <a:lumMod val="75000"/>
                    <a:lumOff val="25000"/>
                  </a:schemeClr>
                </a:solidFill>
                <a:latin typeface="Arial Nova Light" panose="020B0304020202020204" pitchFamily="34" charset="0"/>
              </a:rPr>
              <a:t>Adresse des Wunscharbeitgebers</a:t>
            </a:r>
          </a:p>
          <a:p>
            <a:r>
              <a:rPr lang="de-DE" sz="1100" dirty="0">
                <a:solidFill>
                  <a:schemeClr val="tx1">
                    <a:lumMod val="75000"/>
                    <a:lumOff val="25000"/>
                  </a:schemeClr>
                </a:solidFill>
                <a:latin typeface="Arial Nova Light" panose="020B0304020202020204" pitchFamily="34" charset="0"/>
              </a:rPr>
              <a:t>Straße, Ort</a:t>
            </a:r>
          </a:p>
        </p:txBody>
      </p:sp>
      <p:sp>
        <p:nvSpPr>
          <p:cNvPr id="63" name="Textfeld 62">
            <a:extLst>
              <a:ext uri="{FF2B5EF4-FFF2-40B4-BE49-F238E27FC236}">
                <a16:creationId xmlns:a16="http://schemas.microsoft.com/office/drawing/2014/main" id="{9FD535D5-9EDE-46E3-AFEE-CD2107303DC3}"/>
              </a:ext>
            </a:extLst>
          </p:cNvPr>
          <p:cNvSpPr txBox="1"/>
          <p:nvPr/>
        </p:nvSpPr>
        <p:spPr>
          <a:xfrm>
            <a:off x="2406316" y="2797425"/>
            <a:ext cx="4239650" cy="261610"/>
          </a:xfrm>
          <a:prstGeom prst="rect">
            <a:avLst/>
          </a:prstGeom>
          <a:noFill/>
        </p:spPr>
        <p:txBody>
          <a:bodyPr wrap="square" rtlCol="0">
            <a:spAutoFit/>
          </a:bodyPr>
          <a:lstStyle/>
          <a:p>
            <a:pPr algn="r"/>
            <a:r>
              <a:rPr lang="de-DE" sz="1100" dirty="0">
                <a:solidFill>
                  <a:schemeClr val="tx1">
                    <a:lumMod val="75000"/>
                    <a:lumOff val="25000"/>
                  </a:schemeClr>
                </a:solidFill>
                <a:latin typeface="Arial Nova Light" panose="020B0304020202020204" pitchFamily="34" charset="0"/>
              </a:rPr>
              <a:t>Musterstadt, den &lt;Datum&gt;</a:t>
            </a:r>
          </a:p>
        </p:txBody>
      </p:sp>
      <p:sp>
        <p:nvSpPr>
          <p:cNvPr id="65" name="Textfeld 64">
            <a:extLst>
              <a:ext uri="{FF2B5EF4-FFF2-40B4-BE49-F238E27FC236}">
                <a16:creationId xmlns:a16="http://schemas.microsoft.com/office/drawing/2014/main" id="{05359A51-9B1B-45D8-AD9B-12FCEBEB6F81}"/>
              </a:ext>
            </a:extLst>
          </p:cNvPr>
          <p:cNvSpPr txBox="1"/>
          <p:nvPr/>
        </p:nvSpPr>
        <p:spPr>
          <a:xfrm>
            <a:off x="2300234" y="3152945"/>
            <a:ext cx="4239650" cy="261610"/>
          </a:xfrm>
          <a:prstGeom prst="rect">
            <a:avLst/>
          </a:prstGeom>
          <a:noFill/>
        </p:spPr>
        <p:txBody>
          <a:bodyPr wrap="square" rtlCol="0">
            <a:spAutoFit/>
          </a:bodyPr>
          <a:lstStyle/>
          <a:p>
            <a:r>
              <a:rPr lang="de-DE" sz="1100" b="1" dirty="0">
                <a:solidFill>
                  <a:schemeClr val="tx1">
                    <a:lumMod val="75000"/>
                    <a:lumOff val="25000"/>
                  </a:schemeClr>
                </a:solidFill>
                <a:latin typeface="Arial Nova Light" panose="020B0304020202020204" pitchFamily="34" charset="0"/>
              </a:rPr>
              <a:t>Bewerbung als &lt;angestrebte Position im Unternehmen&gt;</a:t>
            </a:r>
          </a:p>
        </p:txBody>
      </p:sp>
      <p:sp>
        <p:nvSpPr>
          <p:cNvPr id="67" name="Textfeld 66">
            <a:extLst>
              <a:ext uri="{FF2B5EF4-FFF2-40B4-BE49-F238E27FC236}">
                <a16:creationId xmlns:a16="http://schemas.microsoft.com/office/drawing/2014/main" id="{F906C05A-D4FA-47AE-85EA-444033102C95}"/>
              </a:ext>
            </a:extLst>
          </p:cNvPr>
          <p:cNvSpPr txBox="1"/>
          <p:nvPr/>
        </p:nvSpPr>
        <p:spPr>
          <a:xfrm>
            <a:off x="2406316" y="9330528"/>
            <a:ext cx="4239650" cy="400110"/>
          </a:xfrm>
          <a:prstGeom prst="rect">
            <a:avLst/>
          </a:prstGeom>
          <a:noFill/>
        </p:spPr>
        <p:txBody>
          <a:bodyPr wrap="square" rtlCol="0">
            <a:spAutoFit/>
          </a:bodyPr>
          <a:lstStyle/>
          <a:p>
            <a:pPr algn="r"/>
            <a:r>
              <a:rPr lang="de-DE" sz="2000" b="1" dirty="0">
                <a:solidFill>
                  <a:schemeClr val="tx1">
                    <a:lumMod val="75000"/>
                    <a:lumOff val="25000"/>
                  </a:schemeClr>
                </a:solidFill>
                <a:latin typeface="Rage Italic" panose="03070502040507070304" pitchFamily="66" charset="0"/>
              </a:rPr>
              <a:t>Maria Muster</a:t>
            </a:r>
          </a:p>
        </p:txBody>
      </p:sp>
      <p:sp>
        <p:nvSpPr>
          <p:cNvPr id="68" name="Textfeld 67">
            <a:extLst>
              <a:ext uri="{FF2B5EF4-FFF2-40B4-BE49-F238E27FC236}">
                <a16:creationId xmlns:a16="http://schemas.microsoft.com/office/drawing/2014/main" id="{37F44FE4-FB74-48D6-BF45-4785C7DC3E96}"/>
              </a:ext>
            </a:extLst>
          </p:cNvPr>
          <p:cNvSpPr txBox="1"/>
          <p:nvPr/>
        </p:nvSpPr>
        <p:spPr>
          <a:xfrm>
            <a:off x="2300234" y="3523007"/>
            <a:ext cx="4345731" cy="5847755"/>
          </a:xfrm>
          <a:prstGeom prst="rect">
            <a:avLst/>
          </a:prstGeom>
          <a:noFill/>
        </p:spPr>
        <p:txBody>
          <a:bodyPr wrap="square" rtlCol="0">
            <a:spAutoFit/>
          </a:bodyPr>
          <a:lstStyle/>
          <a:p>
            <a:r>
              <a:rPr lang="de-DE" sz="1100" dirty="0">
                <a:solidFill>
                  <a:schemeClr val="tx1">
                    <a:lumMod val="75000"/>
                    <a:lumOff val="25000"/>
                  </a:schemeClr>
                </a:solidFill>
                <a:latin typeface="Arial Nova Light" panose="020B0304020202020204" pitchFamily="34" charset="0"/>
              </a:rPr>
              <a:t>Sehr geehrte/r Frau/Herr XXX,</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durch die Empfehlung von Herrn XXX bin ich auf die in Ihrem Hause ausgeschriebene Stelle als &lt;ausgeschriebene Position&gt; aufmerksam geworden.</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Während meiner derzeitigen Tätigkeit als &lt;aktueller Job&gt; im Bereich &lt;Bereich&gt; konnte ich in verschiedenen Projekten bereits fundierte Erfahrungen in der &lt;Schwerpunkt&gt; sammeln. Als &lt;Position&gt; zahlreicher Projekte im Bereich &lt;Bereich&gt; hatte ich die Möglichkeit, Einblicke in die verschiedenen Stationen des &lt;Schwerpunkt&gt; zu erlangen und konnte mich bereits bei der &lt;Tätigkeit&gt; gewinnbringend einsetzen.</a:t>
            </a:r>
          </a:p>
          <a:p>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Als &lt;aktueller Job&gt; erhielt ich durch meine vielseitige Tätigkeit Einblicke in sämtliche relevanten Stationen der &lt;Themengebiet&gt; im Unternehmen, auf dem Markt und bei Wettbewerbern. Mit meinen erworbenen Kenntnissen und Fähigkeiten würde ich mich gern einer neuen Herausforderung in Ihrem Unternehmen stellen, die mir die Möglichkeit gibt, international tätig zu sein und meine Fähigkeiten als &lt;Berufsbezeichnung&gt; im Bereich &lt;Stelle&gt; weiter auszubauen sowie mich beruflich weiter zu entwickeln.</a:t>
            </a:r>
          </a:p>
          <a:p>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Da ich davon überzeugt bin, auf Grund meiner vorhergehenden Praxiserfahrungen sowohl in der &lt;Erfahrung 1&gt; als auch im &lt;Erfahrung 2&gt;, eine Bereicherung für Ihr Unternehmen zu sein, bewerbe ich mich hiermit um die Stelle als &lt;Position&gt; im Bereich &lt;Bereich&gt;. Sie suchen eine engagierte, teamfähige Mitarbeiterin, mit &lt;Adjektiv&gt; Sachverstand, die stets neuen, unbekannten Themen aufgeschlossen gegenübersteht? In einem persönlichen Gespräch überzeuge ich Sie gerne von meiner Eignung!</a:t>
            </a:r>
          </a:p>
          <a:p>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Ich freue mich schon sehr darauf, bald von Ihnen zu hören und verbleibe mit freundlichen Grüßen.</a:t>
            </a:r>
          </a:p>
        </p:txBody>
      </p:sp>
      <p:sp>
        <p:nvSpPr>
          <p:cNvPr id="70" name="Textfeld 69">
            <a:extLst>
              <a:ext uri="{FF2B5EF4-FFF2-40B4-BE49-F238E27FC236}">
                <a16:creationId xmlns:a16="http://schemas.microsoft.com/office/drawing/2014/main" id="{28717BF1-D2E9-4D00-BBEE-D5CD4CC30B21}"/>
              </a:ext>
            </a:extLst>
          </p:cNvPr>
          <p:cNvSpPr txBox="1"/>
          <p:nvPr/>
        </p:nvSpPr>
        <p:spPr>
          <a:xfrm>
            <a:off x="212035" y="2696915"/>
            <a:ext cx="1921565" cy="1200329"/>
          </a:xfrm>
          <a:prstGeom prst="rect">
            <a:avLst/>
          </a:prstGeom>
          <a:noFill/>
        </p:spPr>
        <p:txBody>
          <a:bodyPr wrap="square" rtlCol="0">
            <a:spAutoFit/>
          </a:bodyPr>
          <a:lstStyle/>
          <a:p>
            <a:pPr algn="ctr"/>
            <a:r>
              <a:rPr lang="de-DE" sz="1200" dirty="0">
                <a:solidFill>
                  <a:schemeClr val="tx1">
                    <a:lumMod val="75000"/>
                    <a:lumOff val="25000"/>
                  </a:schemeClr>
                </a:solidFill>
                <a:latin typeface="Arial Nova Light" panose="020B0304020202020204" pitchFamily="34" charset="0"/>
              </a:rPr>
              <a:t>engagierte, zielstrebige Wirtschaftsingenieurin mit einer ausgeprägten Leidenschaft für analytisches und zielorientiertes Denken </a:t>
            </a:r>
          </a:p>
        </p:txBody>
      </p:sp>
    </p:spTree>
    <p:extLst>
      <p:ext uri="{BB962C8B-B14F-4D97-AF65-F5344CB8AC3E}">
        <p14:creationId xmlns:p14="http://schemas.microsoft.com/office/powerpoint/2010/main" val="141080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294CCE11-1D32-4F0E-AE7B-235E1EBBD966}"/>
              </a:ext>
            </a:extLst>
          </p:cNvPr>
          <p:cNvSpPr/>
          <p:nvPr/>
        </p:nvSpPr>
        <p:spPr>
          <a:xfrm>
            <a:off x="318052" y="217121"/>
            <a:ext cx="1696434" cy="1690990"/>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extfeld 1">
            <a:extLst>
              <a:ext uri="{FF2B5EF4-FFF2-40B4-BE49-F238E27FC236}">
                <a16:creationId xmlns:a16="http://schemas.microsoft.com/office/drawing/2014/main" id="{25B656EC-FF5E-4A8B-8E8E-2A11D6FD6388}"/>
              </a:ext>
            </a:extLst>
          </p:cNvPr>
          <p:cNvSpPr txBox="1"/>
          <p:nvPr/>
        </p:nvSpPr>
        <p:spPr>
          <a:xfrm>
            <a:off x="2133600" y="477074"/>
            <a:ext cx="4724400" cy="1600438"/>
          </a:xfrm>
          <a:prstGeom prst="rect">
            <a:avLst/>
          </a:prstGeom>
          <a:noFill/>
        </p:spPr>
        <p:txBody>
          <a:bodyPr wrap="square" rtlCol="0">
            <a:spAutoFit/>
          </a:bodyPr>
          <a:lstStyle/>
          <a:p>
            <a:pPr algn="ctr"/>
            <a:r>
              <a:rPr lang="de-DE" sz="4800" dirty="0">
                <a:solidFill>
                  <a:schemeClr val="bg2"/>
                </a:solidFill>
                <a:latin typeface="Rage Italic" panose="03070502040507070304" pitchFamily="66" charset="0"/>
                <a:ea typeface="STXingkai" panose="020B0503020204020204" pitchFamily="2" charset="-122"/>
                <a:cs typeface="Vijaya" panose="020B0502040204020203" pitchFamily="18" charset="0"/>
              </a:rPr>
              <a:t>– Maria Muster –</a:t>
            </a:r>
          </a:p>
          <a:p>
            <a:pPr algn="ctr"/>
            <a:endParaRPr lang="de-DE" sz="800" dirty="0">
              <a:solidFill>
                <a:schemeClr val="bg2"/>
              </a:solidFill>
              <a:latin typeface="Rage Italic" panose="03070502040507070304" pitchFamily="66" charset="0"/>
            </a:endParaRPr>
          </a:p>
          <a:p>
            <a:pPr algn="ctr"/>
            <a:r>
              <a:rPr lang="de-DE" sz="1200" dirty="0">
                <a:solidFill>
                  <a:schemeClr val="bg2"/>
                </a:solidFill>
                <a:latin typeface="Arial Nova Light" panose="020B0604020202020204" pitchFamily="34" charset="0"/>
              </a:rPr>
              <a:t>Dipl. Wirtschaftsingenieurin</a:t>
            </a:r>
          </a:p>
          <a:p>
            <a:pPr algn="ctr"/>
            <a:r>
              <a:rPr lang="de-DE" sz="1200" dirty="0">
                <a:solidFill>
                  <a:schemeClr val="bg2"/>
                </a:solidFill>
                <a:latin typeface="Arial Nova Light" panose="020B0604020202020204" pitchFamily="34" charset="0"/>
              </a:rPr>
              <a:t>Maschinenbau</a:t>
            </a:r>
          </a:p>
          <a:p>
            <a:pPr marL="285750" indent="-285750" algn="ctr">
              <a:buFontTx/>
              <a:buChar char="-"/>
            </a:pPr>
            <a:endParaRPr lang="de-DE" dirty="0">
              <a:solidFill>
                <a:schemeClr val="bg1"/>
              </a:solidFill>
            </a:endParaRPr>
          </a:p>
        </p:txBody>
      </p:sp>
      <p:sp>
        <p:nvSpPr>
          <p:cNvPr id="3" name="Textfeld 2">
            <a:extLst>
              <a:ext uri="{FF2B5EF4-FFF2-40B4-BE49-F238E27FC236}">
                <a16:creationId xmlns:a16="http://schemas.microsoft.com/office/drawing/2014/main" id="{D6ED3161-DFFF-4219-AC13-FB4EA5B37591}"/>
              </a:ext>
            </a:extLst>
          </p:cNvPr>
          <p:cNvSpPr txBox="1"/>
          <p:nvPr/>
        </p:nvSpPr>
        <p:spPr>
          <a:xfrm>
            <a:off x="2387176" y="2226474"/>
            <a:ext cx="4345731" cy="7909858"/>
          </a:xfrm>
          <a:prstGeom prst="rect">
            <a:avLst/>
          </a:prstGeom>
          <a:noFill/>
        </p:spPr>
        <p:txBody>
          <a:bodyPr wrap="square" rtlCol="0">
            <a:spAutoFit/>
          </a:bodyPr>
          <a:lstStyle/>
          <a:p>
            <a:pPr algn="ctr"/>
            <a:r>
              <a:rPr lang="de-DE" sz="2400" dirty="0">
                <a:solidFill>
                  <a:schemeClr val="tx1">
                    <a:lumMod val="75000"/>
                    <a:lumOff val="25000"/>
                  </a:schemeClr>
                </a:solidFill>
                <a:latin typeface="Rage Italic" panose="03070502040507070304" pitchFamily="66" charset="0"/>
              </a:rPr>
              <a:t>Berufserfahrung</a:t>
            </a:r>
            <a:endParaRPr lang="de-DE" sz="2400" dirty="0">
              <a:solidFill>
                <a:schemeClr val="tx1">
                  <a:lumMod val="75000"/>
                  <a:lumOff val="25000"/>
                </a:schemeClr>
              </a:solidFill>
              <a:latin typeface="Arial Nova Light" panose="020B0304020202020204" pitchFamily="34" charset="0"/>
            </a:endParaRP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b="1" dirty="0">
                <a:solidFill>
                  <a:schemeClr val="tx1">
                    <a:lumMod val="75000"/>
                    <a:lumOff val="25000"/>
                  </a:schemeClr>
                </a:solidFill>
                <a:latin typeface="Arial Nova Light" panose="020B0304020202020204" pitchFamily="34" charset="0"/>
              </a:rPr>
              <a:t>Jobposition | Arbeitgeber &lt;Name&gt;</a:t>
            </a:r>
          </a:p>
          <a:p>
            <a:pPr algn="just"/>
            <a:r>
              <a:rPr lang="de-DE" sz="1100" dirty="0">
                <a:solidFill>
                  <a:schemeClr val="tx1">
                    <a:lumMod val="75000"/>
                    <a:lumOff val="25000"/>
                  </a:schemeClr>
                </a:solidFill>
                <a:latin typeface="Arial Nova Light" panose="020B0304020202020204" pitchFamily="34" charset="0"/>
              </a:rPr>
              <a:t>02/09 – 05/09  </a:t>
            </a:r>
          </a:p>
          <a:p>
            <a:pPr algn="just"/>
            <a:r>
              <a:rPr lang="de-DE" sz="1100" dirty="0">
                <a:solidFill>
                  <a:schemeClr val="tx1">
                    <a:lumMod val="75000"/>
                    <a:lumOff val="25000"/>
                  </a:schemeClr>
                </a:solidFill>
                <a:latin typeface="Arial Nova Light" panose="020B0304020202020204" pitchFamily="34" charset="0"/>
              </a:rPr>
              <a:t>kurze Beschreibung der Abteilung/des Bereichs</a:t>
            </a:r>
          </a:p>
          <a:p>
            <a:pPr algn="just"/>
            <a:r>
              <a:rPr lang="de-DE" sz="1100" dirty="0">
                <a:solidFill>
                  <a:schemeClr val="tx1">
                    <a:lumMod val="75000"/>
                    <a:lumOff val="25000"/>
                  </a:schemeClr>
                </a:solidFill>
                <a:latin typeface="Arial Nova Light" panose="020B0304020202020204" pitchFamily="34" charset="0"/>
              </a:rPr>
              <a:t>Beschreibe in einem prägnanten Satz zusammenfassend Herausforderungen der Position und deines Verantwortungsbereichs.</a:t>
            </a:r>
          </a:p>
          <a:p>
            <a:pPr algn="just"/>
            <a:r>
              <a:rPr lang="de-DE" sz="1100" dirty="0">
                <a:solidFill>
                  <a:schemeClr val="tx1">
                    <a:lumMod val="75000"/>
                    <a:lumOff val="25000"/>
                  </a:schemeClr>
                </a:solidFill>
                <a:latin typeface="Arial Nova Light" panose="020B0304020202020204" pitchFamily="34" charset="0"/>
              </a:rPr>
              <a:t>	• verwende aktive Ausdrücke wie „Leitung von“ oder „Lösung 	von“, vermeide passive Beschreibungen deiner Tätigkeit</a:t>
            </a:r>
          </a:p>
          <a:p>
            <a:pPr algn="just"/>
            <a:r>
              <a:rPr lang="de-DE" sz="1100" dirty="0">
                <a:solidFill>
                  <a:schemeClr val="tx1">
                    <a:lumMod val="75000"/>
                    <a:lumOff val="25000"/>
                  </a:schemeClr>
                </a:solidFill>
                <a:latin typeface="Arial Nova Light" panose="020B0304020202020204" pitchFamily="34" charset="0"/>
              </a:rPr>
              <a:t>	• beschreibe die Verantwortungsbereiche entsprechend dem,</a:t>
            </a:r>
          </a:p>
          <a:p>
            <a:pPr algn="just"/>
            <a:r>
              <a:rPr lang="de-DE" sz="1100" dirty="0">
                <a:solidFill>
                  <a:schemeClr val="tx1">
                    <a:lumMod val="75000"/>
                    <a:lumOff val="25000"/>
                  </a:schemeClr>
                </a:solidFill>
                <a:latin typeface="Arial Nova Light" panose="020B0304020202020204" pitchFamily="34" charset="0"/>
              </a:rPr>
              <a:t>	was in der ausgeschriebenen Stelle gesucht wird</a:t>
            </a:r>
          </a:p>
          <a:p>
            <a:pPr algn="just"/>
            <a:r>
              <a:rPr lang="de-DE" sz="1100" dirty="0">
                <a:solidFill>
                  <a:schemeClr val="tx1">
                    <a:lumMod val="75000"/>
                    <a:lumOff val="25000"/>
                  </a:schemeClr>
                </a:solidFill>
                <a:latin typeface="Arial Nova Light" panose="020B0304020202020204" pitchFamily="34" charset="0"/>
              </a:rPr>
              <a:t>	• Was leistest du in deiner aktuellen Position, das für deinen 	potentiellen Arbeitgeber wertvoll sein kann?</a:t>
            </a:r>
          </a:p>
          <a:p>
            <a:pPr algn="just"/>
            <a:r>
              <a:rPr lang="de-DE" sz="1100" dirty="0">
                <a:solidFill>
                  <a:schemeClr val="tx1">
                    <a:lumMod val="75000"/>
                    <a:lumOff val="25000"/>
                  </a:schemeClr>
                </a:solidFill>
                <a:latin typeface="Arial Nova Light" panose="020B0304020202020204" pitchFamily="34" charset="0"/>
              </a:rPr>
              <a:t>	• Kopiere nicht einfach deine Jobbeschreibung</a:t>
            </a:r>
          </a:p>
          <a:p>
            <a:pPr algn="just"/>
            <a:endParaRPr lang="de-DE" sz="1100" dirty="0">
              <a:solidFill>
                <a:schemeClr val="tx1">
                  <a:lumMod val="75000"/>
                  <a:lumOff val="25000"/>
                </a:schemeClr>
              </a:solidFill>
              <a:latin typeface="Arial Nova Light" panose="020B0304020202020204" pitchFamily="34" charset="0"/>
            </a:endParaRP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b="1" dirty="0">
                <a:solidFill>
                  <a:schemeClr val="tx1">
                    <a:lumMod val="75000"/>
                    <a:lumOff val="25000"/>
                  </a:schemeClr>
                </a:solidFill>
                <a:latin typeface="Arial Nova Light" panose="020B0304020202020204" pitchFamily="34" charset="0"/>
              </a:rPr>
              <a:t>Jobposition | Arbeitgeber &lt;Name&gt;</a:t>
            </a:r>
          </a:p>
          <a:p>
            <a:pPr algn="just"/>
            <a:r>
              <a:rPr lang="de-DE" sz="1100" dirty="0">
                <a:solidFill>
                  <a:schemeClr val="tx1">
                    <a:lumMod val="75000"/>
                    <a:lumOff val="25000"/>
                  </a:schemeClr>
                </a:solidFill>
                <a:latin typeface="Arial Nova Light" panose="020B0304020202020204" pitchFamily="34" charset="0"/>
              </a:rPr>
              <a:t>02/09 – 05/09 </a:t>
            </a:r>
          </a:p>
          <a:p>
            <a:pPr algn="just"/>
            <a:r>
              <a:rPr lang="de-DE" sz="1100" dirty="0">
                <a:solidFill>
                  <a:schemeClr val="tx1">
                    <a:lumMod val="75000"/>
                    <a:lumOff val="25000"/>
                  </a:schemeClr>
                </a:solidFill>
                <a:latin typeface="Arial Nova Light" panose="020B0304020202020204" pitchFamily="34" charset="0"/>
              </a:rPr>
              <a:t>kurze Beschreibung der Abteilung/des Bereichs</a:t>
            </a:r>
          </a:p>
          <a:p>
            <a:pPr algn="just"/>
            <a:r>
              <a:rPr lang="de-DE" sz="1100" dirty="0">
                <a:solidFill>
                  <a:schemeClr val="tx1">
                    <a:lumMod val="75000"/>
                    <a:lumOff val="25000"/>
                  </a:schemeClr>
                </a:solidFill>
                <a:latin typeface="Arial Nova Light" panose="020B0304020202020204" pitchFamily="34" charset="0"/>
              </a:rPr>
              <a:t>Beschreibe in einem prägnanten Satz zusammenfassend Herausforderungen der Position und deines Verantwortungsbereichs.</a:t>
            </a:r>
          </a:p>
          <a:p>
            <a:pPr algn="just"/>
            <a:r>
              <a:rPr lang="de-DE" sz="1100" dirty="0">
                <a:solidFill>
                  <a:schemeClr val="tx1">
                    <a:lumMod val="75000"/>
                    <a:lumOff val="25000"/>
                  </a:schemeClr>
                </a:solidFill>
                <a:latin typeface="Arial Nova Light" panose="020B0304020202020204" pitchFamily="34" charset="0"/>
              </a:rPr>
              <a:t>	• verwende aktive Ausdrücke wie „Leitung von“ oder „Lösung 	von“, vermeide passive Beschreibungen deiner Tätigkeit</a:t>
            </a:r>
          </a:p>
          <a:p>
            <a:pPr algn="just"/>
            <a:r>
              <a:rPr lang="de-DE" sz="1100" dirty="0">
                <a:solidFill>
                  <a:schemeClr val="tx1">
                    <a:lumMod val="75000"/>
                    <a:lumOff val="25000"/>
                  </a:schemeClr>
                </a:solidFill>
                <a:latin typeface="Arial Nova Light" panose="020B0304020202020204" pitchFamily="34" charset="0"/>
              </a:rPr>
              <a:t>	• beschreibe die Verantwortungsbereiche entsprechend dem,</a:t>
            </a:r>
          </a:p>
          <a:p>
            <a:pPr algn="just"/>
            <a:r>
              <a:rPr lang="de-DE" sz="1100" dirty="0">
                <a:solidFill>
                  <a:schemeClr val="tx1">
                    <a:lumMod val="75000"/>
                    <a:lumOff val="25000"/>
                  </a:schemeClr>
                </a:solidFill>
                <a:latin typeface="Arial Nova Light" panose="020B0304020202020204" pitchFamily="34" charset="0"/>
              </a:rPr>
              <a:t>	was in der ausgeschriebenen Stelle gesucht wird</a:t>
            </a:r>
          </a:p>
          <a:p>
            <a:pPr algn="just"/>
            <a:r>
              <a:rPr lang="de-DE" sz="1100" dirty="0">
                <a:solidFill>
                  <a:schemeClr val="tx1">
                    <a:lumMod val="75000"/>
                    <a:lumOff val="25000"/>
                  </a:schemeClr>
                </a:solidFill>
                <a:latin typeface="Arial Nova Light" panose="020B0304020202020204" pitchFamily="34" charset="0"/>
              </a:rPr>
              <a:t>	• Was leistest du in deiner aktuellen Position, das für deinen 	potentiellen Arbeitgeber wertvoll sein kann?</a:t>
            </a:r>
          </a:p>
          <a:p>
            <a:pPr algn="just"/>
            <a:r>
              <a:rPr lang="de-DE" sz="1100" dirty="0">
                <a:solidFill>
                  <a:schemeClr val="tx1">
                    <a:lumMod val="75000"/>
                    <a:lumOff val="25000"/>
                  </a:schemeClr>
                </a:solidFill>
                <a:latin typeface="Arial Nova Light" panose="020B0304020202020204" pitchFamily="34" charset="0"/>
              </a:rPr>
              <a:t>	• Kopiere nicht einfach deine Jobbeschreibung</a:t>
            </a:r>
          </a:p>
          <a:p>
            <a:pPr algn="just"/>
            <a:endParaRPr lang="de-DE" sz="1100" dirty="0">
              <a:solidFill>
                <a:schemeClr val="tx1">
                  <a:lumMod val="75000"/>
                  <a:lumOff val="25000"/>
                </a:schemeClr>
              </a:solidFill>
              <a:latin typeface="Arial Nova Light" panose="020B0304020202020204" pitchFamily="34" charset="0"/>
            </a:endParaRP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b="1" dirty="0">
                <a:solidFill>
                  <a:schemeClr val="tx1">
                    <a:lumMod val="75000"/>
                    <a:lumOff val="25000"/>
                  </a:schemeClr>
                </a:solidFill>
                <a:latin typeface="Arial Nova Light" panose="020B0304020202020204" pitchFamily="34" charset="0"/>
              </a:rPr>
              <a:t>Jobposition | Arbeitgeber &lt;Name&gt;</a:t>
            </a:r>
          </a:p>
          <a:p>
            <a:pPr algn="just"/>
            <a:r>
              <a:rPr lang="de-DE" sz="1100" dirty="0">
                <a:solidFill>
                  <a:schemeClr val="tx1">
                    <a:lumMod val="75000"/>
                    <a:lumOff val="25000"/>
                  </a:schemeClr>
                </a:solidFill>
                <a:latin typeface="Arial Nova Light" panose="020B0304020202020204" pitchFamily="34" charset="0"/>
              </a:rPr>
              <a:t>02/09 – 05/09  </a:t>
            </a:r>
          </a:p>
          <a:p>
            <a:pPr algn="just"/>
            <a:r>
              <a:rPr lang="de-DE" sz="1100" dirty="0">
                <a:solidFill>
                  <a:schemeClr val="tx1">
                    <a:lumMod val="75000"/>
                    <a:lumOff val="25000"/>
                  </a:schemeClr>
                </a:solidFill>
                <a:latin typeface="Arial Nova Light" panose="020B0304020202020204" pitchFamily="34" charset="0"/>
              </a:rPr>
              <a:t>kurze Beschreibung der Abteilung/des Bereichs</a:t>
            </a:r>
          </a:p>
          <a:p>
            <a:pPr algn="just"/>
            <a:r>
              <a:rPr lang="de-DE" sz="1100" dirty="0">
                <a:solidFill>
                  <a:schemeClr val="tx1">
                    <a:lumMod val="75000"/>
                    <a:lumOff val="25000"/>
                  </a:schemeClr>
                </a:solidFill>
                <a:latin typeface="Arial Nova Light" panose="020B0304020202020204" pitchFamily="34" charset="0"/>
              </a:rPr>
              <a:t>Beschreibe in einem prägnanten Satz zusammenfassend Herausforderungen der Position und deines Verantwortungsbereichs.</a:t>
            </a:r>
          </a:p>
          <a:p>
            <a:pPr algn="just"/>
            <a:r>
              <a:rPr lang="de-DE" sz="1100" dirty="0">
                <a:solidFill>
                  <a:schemeClr val="tx1">
                    <a:lumMod val="75000"/>
                    <a:lumOff val="25000"/>
                  </a:schemeClr>
                </a:solidFill>
                <a:latin typeface="Arial Nova Light" panose="020B0304020202020204" pitchFamily="34" charset="0"/>
              </a:rPr>
              <a:t>	• verwende aktive Ausdrücke wie „Leitung von“ oder „Lösung 	von“, vermeide passive Beschreibungen deiner Tätigkeit</a:t>
            </a:r>
          </a:p>
          <a:p>
            <a:pPr algn="just"/>
            <a:r>
              <a:rPr lang="de-DE" sz="1100" dirty="0">
                <a:solidFill>
                  <a:schemeClr val="tx1">
                    <a:lumMod val="75000"/>
                    <a:lumOff val="25000"/>
                  </a:schemeClr>
                </a:solidFill>
                <a:latin typeface="Arial Nova Light" panose="020B0304020202020204" pitchFamily="34" charset="0"/>
              </a:rPr>
              <a:t>	• beschreibe die Verantwortungsbereiche entsprechend dem,</a:t>
            </a:r>
          </a:p>
          <a:p>
            <a:pPr algn="just"/>
            <a:r>
              <a:rPr lang="de-DE" sz="1100" dirty="0">
                <a:solidFill>
                  <a:schemeClr val="tx1">
                    <a:lumMod val="75000"/>
                    <a:lumOff val="25000"/>
                  </a:schemeClr>
                </a:solidFill>
                <a:latin typeface="Arial Nova Light" panose="020B0304020202020204" pitchFamily="34" charset="0"/>
              </a:rPr>
              <a:t>	was in der ausgeschriebenen Stelle gesucht wird</a:t>
            </a:r>
          </a:p>
          <a:p>
            <a:pPr algn="just"/>
            <a:r>
              <a:rPr lang="de-DE" sz="1100" dirty="0">
                <a:solidFill>
                  <a:schemeClr val="tx1">
                    <a:lumMod val="75000"/>
                    <a:lumOff val="25000"/>
                  </a:schemeClr>
                </a:solidFill>
                <a:latin typeface="Arial Nova Light" panose="020B0304020202020204" pitchFamily="34" charset="0"/>
              </a:rPr>
              <a:t>	• Was leistest du in deiner aktuellen Position, das für deinen 	potentiellen Arbeitgeber wertvoll sein kann?</a:t>
            </a:r>
          </a:p>
          <a:p>
            <a:pPr algn="just"/>
            <a:r>
              <a:rPr lang="de-DE" sz="1100" dirty="0">
                <a:solidFill>
                  <a:schemeClr val="tx1">
                    <a:lumMod val="75000"/>
                    <a:lumOff val="25000"/>
                  </a:schemeClr>
                </a:solidFill>
                <a:latin typeface="Arial Nova Light" panose="020B0304020202020204" pitchFamily="34" charset="0"/>
              </a:rPr>
              <a:t>	• Kopiere nicht einfach deine Jobbeschreibung</a:t>
            </a:r>
          </a:p>
          <a:p>
            <a:pPr algn="just"/>
            <a:endParaRPr lang="de-DE" sz="1100" dirty="0">
              <a:solidFill>
                <a:schemeClr val="tx1">
                  <a:lumMod val="75000"/>
                  <a:lumOff val="25000"/>
                </a:schemeClr>
              </a:solidFill>
              <a:latin typeface="Arial Nova Light" panose="020B0304020202020204" pitchFamily="34" charset="0"/>
            </a:endParaRPr>
          </a:p>
          <a:p>
            <a:pPr algn="just"/>
            <a:endParaRPr lang="de-DE" sz="1100" dirty="0">
              <a:solidFill>
                <a:schemeClr val="tx1">
                  <a:lumMod val="75000"/>
                  <a:lumOff val="25000"/>
                </a:schemeClr>
              </a:solidFill>
              <a:latin typeface="Arial Nova Light" panose="020B0304020202020204" pitchFamily="34" charset="0"/>
            </a:endParaRPr>
          </a:p>
        </p:txBody>
      </p:sp>
      <p:sp>
        <p:nvSpPr>
          <p:cNvPr id="10" name="Textfeld 9">
            <a:extLst>
              <a:ext uri="{FF2B5EF4-FFF2-40B4-BE49-F238E27FC236}">
                <a16:creationId xmlns:a16="http://schemas.microsoft.com/office/drawing/2014/main" id="{E5672E6B-B6A1-4596-81FA-4F8D0F41D4EC}"/>
              </a:ext>
            </a:extLst>
          </p:cNvPr>
          <p:cNvSpPr txBox="1"/>
          <p:nvPr/>
        </p:nvSpPr>
        <p:spPr>
          <a:xfrm>
            <a:off x="212035" y="2082762"/>
            <a:ext cx="1921565" cy="1442831"/>
          </a:xfrm>
          <a:prstGeom prst="rect">
            <a:avLst/>
          </a:prstGeom>
          <a:noFill/>
        </p:spPr>
        <p:txBody>
          <a:bodyPr wrap="square" rtlCol="0">
            <a:spAutoFit/>
          </a:bodyPr>
          <a:lstStyle/>
          <a:p>
            <a:pPr algn="ctr">
              <a:lnSpc>
                <a:spcPct val="150000"/>
              </a:lnSpc>
            </a:pPr>
            <a:r>
              <a:rPr lang="de-DE" sz="2400" dirty="0">
                <a:solidFill>
                  <a:schemeClr val="tx1">
                    <a:lumMod val="75000"/>
                    <a:lumOff val="25000"/>
                  </a:schemeClr>
                </a:solidFill>
                <a:latin typeface="Rage Italic" panose="03070502040507070304" pitchFamily="66" charset="0"/>
              </a:rPr>
              <a:t>Expertise</a:t>
            </a:r>
          </a:p>
          <a:p>
            <a:pPr algn="ctr">
              <a:lnSpc>
                <a:spcPct val="150000"/>
              </a:lnSpc>
            </a:pPr>
            <a:r>
              <a:rPr lang="de-DE" sz="1200" dirty="0">
                <a:solidFill>
                  <a:schemeClr val="tx1">
                    <a:lumMod val="75000"/>
                    <a:lumOff val="25000"/>
                  </a:schemeClr>
                </a:solidFill>
                <a:latin typeface="Arial Nova Light" panose="020B0304020202020204" pitchFamily="34" charset="0"/>
              </a:rPr>
              <a:t>Produktentwicklung</a:t>
            </a:r>
          </a:p>
          <a:p>
            <a:pPr algn="ctr">
              <a:lnSpc>
                <a:spcPct val="150000"/>
              </a:lnSpc>
            </a:pPr>
            <a:r>
              <a:rPr lang="de-DE" sz="1200" dirty="0">
                <a:solidFill>
                  <a:schemeClr val="tx1">
                    <a:lumMod val="75000"/>
                    <a:lumOff val="25000"/>
                  </a:schemeClr>
                </a:solidFill>
                <a:latin typeface="Arial Nova Light" panose="020B0304020202020204" pitchFamily="34" charset="0"/>
              </a:rPr>
              <a:t>Produktmarketing</a:t>
            </a:r>
          </a:p>
          <a:p>
            <a:pPr algn="ctr">
              <a:lnSpc>
                <a:spcPct val="150000"/>
              </a:lnSpc>
            </a:pPr>
            <a:r>
              <a:rPr lang="de-DE" sz="1200" dirty="0">
                <a:solidFill>
                  <a:schemeClr val="tx1">
                    <a:lumMod val="75000"/>
                    <a:lumOff val="25000"/>
                  </a:schemeClr>
                </a:solidFill>
                <a:latin typeface="Arial Nova Light" panose="020B0304020202020204" pitchFamily="34" charset="0"/>
              </a:rPr>
              <a:t>Projektmanagement </a:t>
            </a:r>
          </a:p>
        </p:txBody>
      </p:sp>
      <p:cxnSp>
        <p:nvCxnSpPr>
          <p:cNvPr id="11" name="Gerader Verbinder 10">
            <a:extLst>
              <a:ext uri="{FF2B5EF4-FFF2-40B4-BE49-F238E27FC236}">
                <a16:creationId xmlns:a16="http://schemas.microsoft.com/office/drawing/2014/main" id="{BED612F8-3B38-44D4-9904-0814976F0036}"/>
              </a:ext>
            </a:extLst>
          </p:cNvPr>
          <p:cNvCxnSpPr/>
          <p:nvPr/>
        </p:nvCxnSpPr>
        <p:spPr>
          <a:xfrm>
            <a:off x="326333" y="2621888"/>
            <a:ext cx="1692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C701CEC1-B82F-4CBB-8751-6893E4977E85}"/>
              </a:ext>
            </a:extLst>
          </p:cNvPr>
          <p:cNvSpPr txBox="1"/>
          <p:nvPr/>
        </p:nvSpPr>
        <p:spPr>
          <a:xfrm>
            <a:off x="212035" y="3815144"/>
            <a:ext cx="1921565" cy="600164"/>
          </a:xfrm>
          <a:prstGeom prst="rect">
            <a:avLst/>
          </a:prstGeom>
          <a:noFill/>
        </p:spPr>
        <p:txBody>
          <a:bodyPr wrap="square" rtlCol="0">
            <a:spAutoFit/>
          </a:bodyPr>
          <a:lstStyle/>
          <a:p>
            <a:pPr algn="ctr">
              <a:lnSpc>
                <a:spcPct val="150000"/>
              </a:lnSpc>
            </a:pPr>
            <a:r>
              <a:rPr lang="de-DE" sz="2400" dirty="0">
                <a:solidFill>
                  <a:schemeClr val="tx1">
                    <a:lumMod val="75000"/>
                    <a:lumOff val="25000"/>
                  </a:schemeClr>
                </a:solidFill>
                <a:latin typeface="Rage Italic" panose="03070502040507070304" pitchFamily="66" charset="0"/>
              </a:rPr>
              <a:t>Sprachen</a:t>
            </a:r>
            <a:r>
              <a:rPr lang="de-DE" sz="1200" dirty="0">
                <a:solidFill>
                  <a:schemeClr val="tx1">
                    <a:lumMod val="75000"/>
                    <a:lumOff val="25000"/>
                  </a:schemeClr>
                </a:solidFill>
                <a:latin typeface="Arial Nova Light" panose="020B0304020202020204" pitchFamily="34" charset="0"/>
              </a:rPr>
              <a:t> </a:t>
            </a:r>
          </a:p>
        </p:txBody>
      </p:sp>
      <p:cxnSp>
        <p:nvCxnSpPr>
          <p:cNvPr id="13" name="Gerader Verbinder 12">
            <a:extLst>
              <a:ext uri="{FF2B5EF4-FFF2-40B4-BE49-F238E27FC236}">
                <a16:creationId xmlns:a16="http://schemas.microsoft.com/office/drawing/2014/main" id="{784DEE04-DC22-4C87-AA52-B457D4941830}"/>
              </a:ext>
            </a:extLst>
          </p:cNvPr>
          <p:cNvCxnSpPr/>
          <p:nvPr/>
        </p:nvCxnSpPr>
        <p:spPr>
          <a:xfrm>
            <a:off x="326333" y="4354270"/>
            <a:ext cx="1692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0" name="Gruppieren 39">
            <a:extLst>
              <a:ext uri="{FF2B5EF4-FFF2-40B4-BE49-F238E27FC236}">
                <a16:creationId xmlns:a16="http://schemas.microsoft.com/office/drawing/2014/main" id="{C8802F9B-6D3D-4AA2-8376-456B8820457A}"/>
              </a:ext>
            </a:extLst>
          </p:cNvPr>
          <p:cNvGrpSpPr/>
          <p:nvPr/>
        </p:nvGrpSpPr>
        <p:grpSpPr>
          <a:xfrm>
            <a:off x="48483" y="4448894"/>
            <a:ext cx="2218208" cy="2299136"/>
            <a:chOff x="48483" y="4503486"/>
            <a:chExt cx="2218208" cy="2299136"/>
          </a:xfrm>
        </p:grpSpPr>
        <p:grpSp>
          <p:nvGrpSpPr>
            <p:cNvPr id="39" name="Gruppieren 38">
              <a:extLst>
                <a:ext uri="{FF2B5EF4-FFF2-40B4-BE49-F238E27FC236}">
                  <a16:creationId xmlns:a16="http://schemas.microsoft.com/office/drawing/2014/main" id="{7A38CC82-45F9-452C-B0B4-70979E511E8B}"/>
                </a:ext>
              </a:extLst>
            </p:cNvPr>
            <p:cNvGrpSpPr/>
            <p:nvPr/>
          </p:nvGrpSpPr>
          <p:grpSpPr>
            <a:xfrm>
              <a:off x="48483" y="4503486"/>
              <a:ext cx="2191068" cy="2299136"/>
              <a:chOff x="48483" y="4503486"/>
              <a:chExt cx="2191068" cy="2299136"/>
            </a:xfrm>
          </p:grpSpPr>
          <p:pic>
            <p:nvPicPr>
              <p:cNvPr id="20" name="Grafik 19" descr="Ein Bild, das Zeichnung enthält.&#10;&#10;Automatisch generierte Beschreibung">
                <a:extLst>
                  <a:ext uri="{FF2B5EF4-FFF2-40B4-BE49-F238E27FC236}">
                    <a16:creationId xmlns:a16="http://schemas.microsoft.com/office/drawing/2014/main" id="{D281539A-DDE1-4380-B835-EC3C25471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551" y="4503486"/>
                <a:ext cx="828000" cy="828000"/>
              </a:xfrm>
              <a:prstGeom prst="rect">
                <a:avLst/>
              </a:prstGeom>
            </p:spPr>
          </p:pic>
          <p:grpSp>
            <p:nvGrpSpPr>
              <p:cNvPr id="27" name="Gruppieren 26">
                <a:extLst>
                  <a:ext uri="{FF2B5EF4-FFF2-40B4-BE49-F238E27FC236}">
                    <a16:creationId xmlns:a16="http://schemas.microsoft.com/office/drawing/2014/main" id="{9BF44E54-A4A3-4D30-8086-6EF888682F7B}"/>
                  </a:ext>
                </a:extLst>
              </p:cNvPr>
              <p:cNvGrpSpPr/>
              <p:nvPr/>
            </p:nvGrpSpPr>
            <p:grpSpPr>
              <a:xfrm>
                <a:off x="48483" y="4520819"/>
                <a:ext cx="2191068" cy="1129110"/>
                <a:chOff x="48483" y="4452579"/>
                <a:chExt cx="2191068" cy="1129110"/>
              </a:xfrm>
            </p:grpSpPr>
            <p:grpSp>
              <p:nvGrpSpPr>
                <p:cNvPr id="16" name="Gruppieren 15">
                  <a:extLst>
                    <a:ext uri="{FF2B5EF4-FFF2-40B4-BE49-F238E27FC236}">
                      <a16:creationId xmlns:a16="http://schemas.microsoft.com/office/drawing/2014/main" id="{EE4152B1-6EE1-47D6-A2E5-86FC36570CBF}"/>
                    </a:ext>
                  </a:extLst>
                </p:cNvPr>
                <p:cNvGrpSpPr/>
                <p:nvPr/>
              </p:nvGrpSpPr>
              <p:grpSpPr>
                <a:xfrm>
                  <a:off x="48483" y="4452579"/>
                  <a:ext cx="1260000" cy="828000"/>
                  <a:chOff x="321441" y="4602707"/>
                  <a:chExt cx="1260000" cy="828000"/>
                </a:xfrm>
              </p:grpSpPr>
              <p:pic>
                <p:nvPicPr>
                  <p:cNvPr id="14" name="Grafik 13" descr="Ein Bild, das Zeichnung enthält.&#10;&#10;Automatisch generierte Beschreibung">
                    <a:extLst>
                      <a:ext uri="{FF2B5EF4-FFF2-40B4-BE49-F238E27FC236}">
                        <a16:creationId xmlns:a16="http://schemas.microsoft.com/office/drawing/2014/main" id="{F13563B2-1BA6-4FBB-9816-BEA3CD247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69" y="4602707"/>
                    <a:ext cx="828000" cy="828000"/>
                  </a:xfrm>
                  <a:prstGeom prst="rect">
                    <a:avLst/>
                  </a:prstGeom>
                </p:spPr>
              </p:pic>
              <p:sp>
                <p:nvSpPr>
                  <p:cNvPr id="15" name="Textfeld 14">
                    <a:extLst>
                      <a:ext uri="{FF2B5EF4-FFF2-40B4-BE49-F238E27FC236}">
                        <a16:creationId xmlns:a16="http://schemas.microsoft.com/office/drawing/2014/main" id="{16252514-BC40-487E-8C98-9632F805358C}"/>
                      </a:ext>
                    </a:extLst>
                  </p:cNvPr>
                  <p:cNvSpPr txBox="1"/>
                  <p:nvPr/>
                </p:nvSpPr>
                <p:spPr>
                  <a:xfrm>
                    <a:off x="321441" y="4827691"/>
                    <a:ext cx="1260000" cy="369332"/>
                  </a:xfrm>
                  <a:prstGeom prst="rect">
                    <a:avLst/>
                  </a:prstGeom>
                  <a:noFill/>
                </p:spPr>
                <p:txBody>
                  <a:bodyPr wrap="square" rtlCol="0">
                    <a:spAutoFit/>
                  </a:bodyPr>
                  <a:lstStyle/>
                  <a:p>
                    <a:pPr algn="ctr"/>
                    <a:r>
                      <a:rPr lang="de-DE" dirty="0">
                        <a:solidFill>
                          <a:schemeClr val="tx1">
                            <a:lumMod val="75000"/>
                            <a:lumOff val="25000"/>
                          </a:schemeClr>
                        </a:solidFill>
                        <a:latin typeface="Arial Nova Light" panose="020B0304020202020204" pitchFamily="34" charset="0"/>
                      </a:rPr>
                      <a:t>C2</a:t>
                    </a:r>
                  </a:p>
                </p:txBody>
              </p:sp>
            </p:grpSp>
            <p:sp>
              <p:nvSpPr>
                <p:cNvPr id="17" name="Textfeld 16">
                  <a:extLst>
                    <a:ext uri="{FF2B5EF4-FFF2-40B4-BE49-F238E27FC236}">
                      <a16:creationId xmlns:a16="http://schemas.microsoft.com/office/drawing/2014/main" id="{7331B24E-767A-490C-8E84-0B921BB9D821}"/>
                    </a:ext>
                  </a:extLst>
                </p:cNvPr>
                <p:cNvSpPr txBox="1"/>
                <p:nvPr/>
              </p:nvSpPr>
              <p:spPr>
                <a:xfrm>
                  <a:off x="288959" y="5304690"/>
                  <a:ext cx="807518" cy="276999"/>
                </a:xfrm>
                <a:prstGeom prst="rect">
                  <a:avLst/>
                </a:prstGeom>
                <a:noFill/>
              </p:spPr>
              <p:txBody>
                <a:bodyPr wrap="square" rtlCol="0">
                  <a:spAutoFit/>
                </a:bodyPr>
                <a:lstStyle/>
                <a:p>
                  <a:pPr algn="ctr"/>
                  <a:r>
                    <a:rPr lang="de-DE" sz="1200" dirty="0">
                      <a:solidFill>
                        <a:schemeClr val="tx1">
                          <a:lumMod val="75000"/>
                          <a:lumOff val="25000"/>
                        </a:schemeClr>
                      </a:solidFill>
                      <a:latin typeface="Arial Nova Light" panose="020B0304020202020204" pitchFamily="34" charset="0"/>
                    </a:rPr>
                    <a:t>Deutsch</a:t>
                  </a:r>
                </a:p>
              </p:txBody>
            </p:sp>
            <p:sp>
              <p:nvSpPr>
                <p:cNvPr id="22" name="Textfeld 21">
                  <a:extLst>
                    <a:ext uri="{FF2B5EF4-FFF2-40B4-BE49-F238E27FC236}">
                      <a16:creationId xmlns:a16="http://schemas.microsoft.com/office/drawing/2014/main" id="{837C44E9-3276-4E22-BF72-06E034E1DC95}"/>
                    </a:ext>
                  </a:extLst>
                </p:cNvPr>
                <p:cNvSpPr txBox="1"/>
                <p:nvPr/>
              </p:nvSpPr>
              <p:spPr>
                <a:xfrm>
                  <a:off x="979551" y="4667685"/>
                  <a:ext cx="1260000" cy="369332"/>
                </a:xfrm>
                <a:prstGeom prst="rect">
                  <a:avLst/>
                </a:prstGeom>
                <a:noFill/>
              </p:spPr>
              <p:txBody>
                <a:bodyPr wrap="square" rtlCol="0">
                  <a:spAutoFit/>
                </a:bodyPr>
                <a:lstStyle/>
                <a:p>
                  <a:pPr algn="ctr"/>
                  <a:r>
                    <a:rPr lang="de-DE" dirty="0">
                      <a:solidFill>
                        <a:schemeClr val="tx1">
                          <a:lumMod val="75000"/>
                          <a:lumOff val="25000"/>
                        </a:schemeClr>
                      </a:solidFill>
                      <a:latin typeface="Arial Nova Light" panose="020B0304020202020204" pitchFamily="34" charset="0"/>
                    </a:rPr>
                    <a:t>C1</a:t>
                  </a:r>
                </a:p>
              </p:txBody>
            </p:sp>
            <p:sp>
              <p:nvSpPr>
                <p:cNvPr id="24" name="Textfeld 23">
                  <a:extLst>
                    <a:ext uri="{FF2B5EF4-FFF2-40B4-BE49-F238E27FC236}">
                      <a16:creationId xmlns:a16="http://schemas.microsoft.com/office/drawing/2014/main" id="{70CC1EEE-DFD8-4E94-87A2-5B0CF9EB91E5}"/>
                    </a:ext>
                  </a:extLst>
                </p:cNvPr>
                <p:cNvSpPr txBox="1"/>
                <p:nvPr/>
              </p:nvSpPr>
              <p:spPr>
                <a:xfrm>
                  <a:off x="1219288" y="5299844"/>
                  <a:ext cx="807518" cy="276999"/>
                </a:xfrm>
                <a:prstGeom prst="rect">
                  <a:avLst/>
                </a:prstGeom>
                <a:noFill/>
              </p:spPr>
              <p:txBody>
                <a:bodyPr wrap="square" rtlCol="0">
                  <a:spAutoFit/>
                </a:bodyPr>
                <a:lstStyle/>
                <a:p>
                  <a:pPr algn="ctr"/>
                  <a:r>
                    <a:rPr lang="de-DE" sz="1200" dirty="0">
                      <a:solidFill>
                        <a:schemeClr val="tx1">
                          <a:lumMod val="75000"/>
                          <a:lumOff val="25000"/>
                        </a:schemeClr>
                      </a:solidFill>
                      <a:latin typeface="Arial Nova Light" panose="020B0304020202020204" pitchFamily="34" charset="0"/>
                    </a:rPr>
                    <a:t>Englisch</a:t>
                  </a:r>
                </a:p>
              </p:txBody>
            </p:sp>
          </p:grpSp>
          <p:pic>
            <p:nvPicPr>
              <p:cNvPr id="26" name="Grafik 25" descr="Ein Bild, das Spiel, Spiegel, Zeichnung enthält.&#10;&#10;Automatisch generierte Beschreibung">
                <a:extLst>
                  <a:ext uri="{FF2B5EF4-FFF2-40B4-BE49-F238E27FC236}">
                    <a16:creationId xmlns:a16="http://schemas.microsoft.com/office/drawing/2014/main" id="{B4E573C8-52E4-40C7-B8E7-B500B4AAB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11" y="5674040"/>
                <a:ext cx="828000" cy="828000"/>
              </a:xfrm>
              <a:prstGeom prst="rect">
                <a:avLst/>
              </a:prstGeom>
            </p:spPr>
          </p:pic>
          <p:sp>
            <p:nvSpPr>
              <p:cNvPr id="30" name="Textfeld 29">
                <a:extLst>
                  <a:ext uri="{FF2B5EF4-FFF2-40B4-BE49-F238E27FC236}">
                    <a16:creationId xmlns:a16="http://schemas.microsoft.com/office/drawing/2014/main" id="{D5B76B73-90EA-4F49-BF37-38BB4EFCE933}"/>
                  </a:ext>
                </a:extLst>
              </p:cNvPr>
              <p:cNvSpPr txBox="1"/>
              <p:nvPr/>
            </p:nvSpPr>
            <p:spPr>
              <a:xfrm>
                <a:off x="62718" y="5895619"/>
                <a:ext cx="1260000" cy="369332"/>
              </a:xfrm>
              <a:prstGeom prst="rect">
                <a:avLst/>
              </a:prstGeom>
              <a:noFill/>
            </p:spPr>
            <p:txBody>
              <a:bodyPr wrap="square" rtlCol="0">
                <a:spAutoFit/>
              </a:bodyPr>
              <a:lstStyle/>
              <a:p>
                <a:pPr algn="ctr"/>
                <a:r>
                  <a:rPr lang="de-DE" dirty="0">
                    <a:solidFill>
                      <a:schemeClr val="tx1">
                        <a:lumMod val="75000"/>
                        <a:lumOff val="25000"/>
                      </a:schemeClr>
                    </a:solidFill>
                    <a:latin typeface="Arial Nova Light" panose="020B0304020202020204" pitchFamily="34" charset="0"/>
                  </a:rPr>
                  <a:t>B2</a:t>
                </a:r>
              </a:p>
            </p:txBody>
          </p:sp>
          <p:sp>
            <p:nvSpPr>
              <p:cNvPr id="32" name="Textfeld 31">
                <a:extLst>
                  <a:ext uri="{FF2B5EF4-FFF2-40B4-BE49-F238E27FC236}">
                    <a16:creationId xmlns:a16="http://schemas.microsoft.com/office/drawing/2014/main" id="{763335D0-9D02-493F-9555-0F985DC7AAF1}"/>
                  </a:ext>
                </a:extLst>
              </p:cNvPr>
              <p:cNvSpPr txBox="1"/>
              <p:nvPr/>
            </p:nvSpPr>
            <p:spPr>
              <a:xfrm>
                <a:off x="171092" y="6525623"/>
                <a:ext cx="1034548" cy="276999"/>
              </a:xfrm>
              <a:prstGeom prst="rect">
                <a:avLst/>
              </a:prstGeom>
              <a:noFill/>
            </p:spPr>
            <p:txBody>
              <a:bodyPr wrap="square" rtlCol="0">
                <a:spAutoFit/>
              </a:bodyPr>
              <a:lstStyle/>
              <a:p>
                <a:pPr algn="ctr"/>
                <a:r>
                  <a:rPr lang="de-DE" sz="1200" dirty="0">
                    <a:solidFill>
                      <a:schemeClr val="tx1">
                        <a:lumMod val="75000"/>
                        <a:lumOff val="25000"/>
                      </a:schemeClr>
                    </a:solidFill>
                    <a:latin typeface="Arial Nova Light" panose="020B0304020202020204" pitchFamily="34" charset="0"/>
                  </a:rPr>
                  <a:t>Französisch</a:t>
                </a:r>
              </a:p>
            </p:txBody>
          </p:sp>
          <p:pic>
            <p:nvPicPr>
              <p:cNvPr id="34" name="Grafik 33" descr="Ein Bild, das Spiegel, Spiel, Zeichnung enthält.&#10;&#10;Automatisch generierte Beschreibung">
                <a:extLst>
                  <a:ext uri="{FF2B5EF4-FFF2-40B4-BE49-F238E27FC236}">
                    <a16:creationId xmlns:a16="http://schemas.microsoft.com/office/drawing/2014/main" id="{586AC55C-9559-4FEC-8858-E587B0A28F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551" y="5666285"/>
                <a:ext cx="828000" cy="828000"/>
              </a:xfrm>
              <a:prstGeom prst="rect">
                <a:avLst/>
              </a:prstGeom>
            </p:spPr>
          </p:pic>
          <p:sp>
            <p:nvSpPr>
              <p:cNvPr id="38" name="Textfeld 37">
                <a:extLst>
                  <a:ext uri="{FF2B5EF4-FFF2-40B4-BE49-F238E27FC236}">
                    <a16:creationId xmlns:a16="http://schemas.microsoft.com/office/drawing/2014/main" id="{9B58D25A-3957-41BB-B84B-1BE9467695A1}"/>
                  </a:ext>
                </a:extLst>
              </p:cNvPr>
              <p:cNvSpPr txBox="1"/>
              <p:nvPr/>
            </p:nvSpPr>
            <p:spPr>
              <a:xfrm>
                <a:off x="1101417" y="6514247"/>
                <a:ext cx="1034548" cy="276999"/>
              </a:xfrm>
              <a:prstGeom prst="rect">
                <a:avLst/>
              </a:prstGeom>
              <a:noFill/>
            </p:spPr>
            <p:txBody>
              <a:bodyPr wrap="square" rtlCol="0">
                <a:spAutoFit/>
              </a:bodyPr>
              <a:lstStyle/>
              <a:p>
                <a:pPr algn="ctr"/>
                <a:r>
                  <a:rPr lang="de-DE" sz="1200" dirty="0">
                    <a:solidFill>
                      <a:schemeClr val="tx1">
                        <a:lumMod val="75000"/>
                        <a:lumOff val="25000"/>
                      </a:schemeClr>
                    </a:solidFill>
                    <a:latin typeface="Arial Nova Light" panose="020B0304020202020204" pitchFamily="34" charset="0"/>
                  </a:rPr>
                  <a:t>Spanisch</a:t>
                </a:r>
              </a:p>
            </p:txBody>
          </p:sp>
        </p:grpSp>
        <p:sp>
          <p:nvSpPr>
            <p:cNvPr id="36" name="Textfeld 35">
              <a:extLst>
                <a:ext uri="{FF2B5EF4-FFF2-40B4-BE49-F238E27FC236}">
                  <a16:creationId xmlns:a16="http://schemas.microsoft.com/office/drawing/2014/main" id="{6F11FBE0-6A26-48EA-867B-AE4E3C698D62}"/>
                </a:ext>
              </a:extLst>
            </p:cNvPr>
            <p:cNvSpPr txBox="1"/>
            <p:nvPr/>
          </p:nvSpPr>
          <p:spPr>
            <a:xfrm>
              <a:off x="1006691" y="5884243"/>
              <a:ext cx="1260000" cy="369332"/>
            </a:xfrm>
            <a:prstGeom prst="rect">
              <a:avLst/>
            </a:prstGeom>
            <a:noFill/>
          </p:spPr>
          <p:txBody>
            <a:bodyPr wrap="square" rtlCol="0">
              <a:spAutoFit/>
            </a:bodyPr>
            <a:lstStyle/>
            <a:p>
              <a:pPr algn="ctr"/>
              <a:r>
                <a:rPr lang="de-DE" dirty="0">
                  <a:solidFill>
                    <a:schemeClr val="tx1">
                      <a:lumMod val="75000"/>
                      <a:lumOff val="25000"/>
                    </a:schemeClr>
                  </a:solidFill>
                  <a:latin typeface="Arial Nova Light" panose="020B0304020202020204" pitchFamily="34" charset="0"/>
                </a:rPr>
                <a:t>A2</a:t>
              </a:r>
            </a:p>
          </p:txBody>
        </p:sp>
      </p:grpSp>
      <p:sp>
        <p:nvSpPr>
          <p:cNvPr id="43" name="Textfeld 42">
            <a:extLst>
              <a:ext uri="{FF2B5EF4-FFF2-40B4-BE49-F238E27FC236}">
                <a16:creationId xmlns:a16="http://schemas.microsoft.com/office/drawing/2014/main" id="{83BD46B7-F8CF-458D-A654-036C128BAF84}"/>
              </a:ext>
            </a:extLst>
          </p:cNvPr>
          <p:cNvSpPr txBox="1"/>
          <p:nvPr/>
        </p:nvSpPr>
        <p:spPr>
          <a:xfrm>
            <a:off x="200659" y="7065589"/>
            <a:ext cx="1921565" cy="600164"/>
          </a:xfrm>
          <a:prstGeom prst="rect">
            <a:avLst/>
          </a:prstGeom>
          <a:noFill/>
        </p:spPr>
        <p:txBody>
          <a:bodyPr wrap="square" rtlCol="0">
            <a:spAutoFit/>
          </a:bodyPr>
          <a:lstStyle/>
          <a:p>
            <a:pPr algn="ctr">
              <a:lnSpc>
                <a:spcPct val="150000"/>
              </a:lnSpc>
            </a:pPr>
            <a:r>
              <a:rPr lang="de-DE" sz="2400" dirty="0">
                <a:solidFill>
                  <a:schemeClr val="tx1">
                    <a:lumMod val="75000"/>
                    <a:lumOff val="25000"/>
                  </a:schemeClr>
                </a:solidFill>
                <a:latin typeface="Rage Italic" panose="03070502040507070304" pitchFamily="66" charset="0"/>
              </a:rPr>
              <a:t>Skills</a:t>
            </a:r>
            <a:r>
              <a:rPr lang="de-DE" sz="1200" dirty="0">
                <a:solidFill>
                  <a:schemeClr val="tx1">
                    <a:lumMod val="75000"/>
                    <a:lumOff val="25000"/>
                  </a:schemeClr>
                </a:solidFill>
                <a:latin typeface="Arial Nova Light" panose="020B0304020202020204" pitchFamily="34" charset="0"/>
              </a:rPr>
              <a:t> </a:t>
            </a:r>
          </a:p>
        </p:txBody>
      </p:sp>
      <p:cxnSp>
        <p:nvCxnSpPr>
          <p:cNvPr id="44" name="Gerader Verbinder 43">
            <a:extLst>
              <a:ext uri="{FF2B5EF4-FFF2-40B4-BE49-F238E27FC236}">
                <a16:creationId xmlns:a16="http://schemas.microsoft.com/office/drawing/2014/main" id="{0AEFC0EA-31C2-46BB-A532-31D1C0CBC0E1}"/>
              </a:ext>
            </a:extLst>
          </p:cNvPr>
          <p:cNvCxnSpPr/>
          <p:nvPr/>
        </p:nvCxnSpPr>
        <p:spPr>
          <a:xfrm>
            <a:off x="314957" y="7604715"/>
            <a:ext cx="1692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E9766A83-F44B-436E-B304-56BFEBA7514D}"/>
              </a:ext>
            </a:extLst>
          </p:cNvPr>
          <p:cNvSpPr txBox="1"/>
          <p:nvPr/>
        </p:nvSpPr>
        <p:spPr>
          <a:xfrm>
            <a:off x="212035" y="7610117"/>
            <a:ext cx="1921565" cy="1996829"/>
          </a:xfrm>
          <a:prstGeom prst="rect">
            <a:avLst/>
          </a:prstGeom>
          <a:noFill/>
        </p:spPr>
        <p:txBody>
          <a:bodyPr wrap="square" rtlCol="0">
            <a:spAutoFit/>
          </a:bodyPr>
          <a:lstStyle/>
          <a:p>
            <a:pPr algn="ctr">
              <a:lnSpc>
                <a:spcPct val="150000"/>
              </a:lnSpc>
            </a:pPr>
            <a:r>
              <a:rPr lang="de-DE" sz="1200" dirty="0">
                <a:solidFill>
                  <a:schemeClr val="tx1">
                    <a:lumMod val="75000"/>
                    <a:lumOff val="25000"/>
                  </a:schemeClr>
                </a:solidFill>
                <a:latin typeface="Arial Nova Light" panose="020B0304020202020204" pitchFamily="34" charset="0"/>
              </a:rPr>
              <a:t>Analytisch</a:t>
            </a:r>
          </a:p>
          <a:p>
            <a:pPr algn="ctr">
              <a:lnSpc>
                <a:spcPct val="150000"/>
              </a:lnSpc>
            </a:pPr>
            <a:r>
              <a:rPr lang="de-DE" sz="1200" dirty="0">
                <a:solidFill>
                  <a:schemeClr val="tx1">
                    <a:lumMod val="75000"/>
                    <a:lumOff val="25000"/>
                  </a:schemeClr>
                </a:solidFill>
                <a:latin typeface="Arial Nova Light" panose="020B0304020202020204" pitchFamily="34" charset="0"/>
              </a:rPr>
              <a:t>Organisiert</a:t>
            </a:r>
          </a:p>
          <a:p>
            <a:pPr algn="ctr">
              <a:lnSpc>
                <a:spcPct val="150000"/>
              </a:lnSpc>
            </a:pPr>
            <a:r>
              <a:rPr lang="de-DE" sz="1200" dirty="0">
                <a:solidFill>
                  <a:schemeClr val="tx1">
                    <a:lumMod val="75000"/>
                    <a:lumOff val="25000"/>
                  </a:schemeClr>
                </a:solidFill>
                <a:latin typeface="Arial Nova Light" panose="020B0304020202020204" pitchFamily="34" charset="0"/>
              </a:rPr>
              <a:t>Kreativ</a:t>
            </a:r>
          </a:p>
          <a:p>
            <a:pPr algn="ctr">
              <a:lnSpc>
                <a:spcPct val="150000"/>
              </a:lnSpc>
            </a:pPr>
            <a:r>
              <a:rPr lang="de-DE" sz="1200" dirty="0">
                <a:solidFill>
                  <a:schemeClr val="tx1">
                    <a:lumMod val="75000"/>
                    <a:lumOff val="25000"/>
                  </a:schemeClr>
                </a:solidFill>
                <a:latin typeface="Arial Nova Light" panose="020B0304020202020204" pitchFamily="34" charset="0"/>
              </a:rPr>
              <a:t>Flexibel</a:t>
            </a:r>
          </a:p>
          <a:p>
            <a:pPr algn="ctr">
              <a:lnSpc>
                <a:spcPct val="150000"/>
              </a:lnSpc>
            </a:pPr>
            <a:r>
              <a:rPr lang="de-DE" sz="1200" dirty="0">
                <a:solidFill>
                  <a:schemeClr val="tx1">
                    <a:lumMod val="75000"/>
                    <a:lumOff val="25000"/>
                  </a:schemeClr>
                </a:solidFill>
                <a:latin typeface="Arial Nova Light" panose="020B0304020202020204" pitchFamily="34" charset="0"/>
              </a:rPr>
              <a:t>Zielorientiert</a:t>
            </a:r>
          </a:p>
          <a:p>
            <a:pPr algn="ctr">
              <a:lnSpc>
                <a:spcPct val="150000"/>
              </a:lnSpc>
            </a:pPr>
            <a:r>
              <a:rPr lang="de-DE" sz="1200" dirty="0">
                <a:solidFill>
                  <a:schemeClr val="tx1">
                    <a:lumMod val="75000"/>
                    <a:lumOff val="25000"/>
                  </a:schemeClr>
                </a:solidFill>
                <a:latin typeface="Arial Nova Light" panose="020B0304020202020204" pitchFamily="34" charset="0"/>
              </a:rPr>
              <a:t>Kommunikationsstark</a:t>
            </a:r>
          </a:p>
          <a:p>
            <a:pPr algn="ctr">
              <a:lnSpc>
                <a:spcPct val="150000"/>
              </a:lnSpc>
            </a:pPr>
            <a:endParaRPr lang="de-DE" sz="1200" dirty="0">
              <a:solidFill>
                <a:schemeClr val="tx1">
                  <a:lumMod val="75000"/>
                  <a:lumOff val="25000"/>
                </a:schemeClr>
              </a:solidFill>
              <a:latin typeface="Arial Nova Light" panose="020B0304020202020204" pitchFamily="34" charset="0"/>
            </a:endParaRPr>
          </a:p>
        </p:txBody>
      </p:sp>
      <p:sp>
        <p:nvSpPr>
          <p:cNvPr id="48" name="Textfeld 47">
            <a:extLst>
              <a:ext uri="{FF2B5EF4-FFF2-40B4-BE49-F238E27FC236}">
                <a16:creationId xmlns:a16="http://schemas.microsoft.com/office/drawing/2014/main" id="{A708C6BF-1DCA-48BA-A3CA-136FF9F2EE31}"/>
              </a:ext>
            </a:extLst>
          </p:cNvPr>
          <p:cNvSpPr txBox="1"/>
          <p:nvPr/>
        </p:nvSpPr>
        <p:spPr>
          <a:xfrm>
            <a:off x="341191" y="668740"/>
            <a:ext cx="1696434" cy="830997"/>
          </a:xfrm>
          <a:prstGeom prst="rect">
            <a:avLst/>
          </a:prstGeom>
          <a:noFill/>
        </p:spPr>
        <p:txBody>
          <a:bodyPr wrap="square" rtlCol="0">
            <a:spAutoFit/>
          </a:bodyPr>
          <a:lstStyle/>
          <a:p>
            <a:pPr algn="ctr"/>
            <a:r>
              <a:rPr lang="de-DE" sz="4800" b="1" dirty="0">
                <a:solidFill>
                  <a:schemeClr val="tx1">
                    <a:lumMod val="75000"/>
                    <a:lumOff val="25000"/>
                  </a:schemeClr>
                </a:solidFill>
                <a:latin typeface="Arial Nova Light" panose="020B0304020202020204" pitchFamily="34" charset="0"/>
              </a:rPr>
              <a:t>M  M</a:t>
            </a:r>
          </a:p>
        </p:txBody>
      </p:sp>
      <p:cxnSp>
        <p:nvCxnSpPr>
          <p:cNvPr id="49" name="Gerader Verbinder 48">
            <a:extLst>
              <a:ext uri="{FF2B5EF4-FFF2-40B4-BE49-F238E27FC236}">
                <a16:creationId xmlns:a16="http://schemas.microsoft.com/office/drawing/2014/main" id="{FE39924F-15E1-489C-839E-770FBE9DF100}"/>
              </a:ext>
            </a:extLst>
          </p:cNvPr>
          <p:cNvCxnSpPr/>
          <p:nvPr/>
        </p:nvCxnSpPr>
        <p:spPr>
          <a:xfrm>
            <a:off x="1189408" y="668740"/>
            <a:ext cx="0" cy="83099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4FC212B3-78DA-4BD4-BA61-6C4D060A0AC7}"/>
              </a:ext>
            </a:extLst>
          </p:cNvPr>
          <p:cNvCxnSpPr>
            <a:cxnSpLocks/>
          </p:cNvCxnSpPr>
          <p:nvPr/>
        </p:nvCxnSpPr>
        <p:spPr>
          <a:xfrm>
            <a:off x="2279176" y="2886203"/>
            <a:ext cx="0" cy="6720743"/>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Ellipse 50">
            <a:extLst>
              <a:ext uri="{FF2B5EF4-FFF2-40B4-BE49-F238E27FC236}">
                <a16:creationId xmlns:a16="http://schemas.microsoft.com/office/drawing/2014/main" id="{030EEC0B-7D9F-4739-B10A-5F4141763C27}"/>
              </a:ext>
            </a:extLst>
          </p:cNvPr>
          <p:cNvSpPr/>
          <p:nvPr/>
        </p:nvSpPr>
        <p:spPr>
          <a:xfrm>
            <a:off x="2225176" y="2844191"/>
            <a:ext cx="108000" cy="108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4" name="Ellipse 53">
            <a:extLst>
              <a:ext uri="{FF2B5EF4-FFF2-40B4-BE49-F238E27FC236}">
                <a16:creationId xmlns:a16="http://schemas.microsoft.com/office/drawing/2014/main" id="{38EA993D-8992-493A-870F-D47813D97D59}"/>
              </a:ext>
            </a:extLst>
          </p:cNvPr>
          <p:cNvSpPr/>
          <p:nvPr/>
        </p:nvSpPr>
        <p:spPr>
          <a:xfrm>
            <a:off x="2223941" y="5190108"/>
            <a:ext cx="108000" cy="108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6" name="Ellipse 55">
            <a:extLst>
              <a:ext uri="{FF2B5EF4-FFF2-40B4-BE49-F238E27FC236}">
                <a16:creationId xmlns:a16="http://schemas.microsoft.com/office/drawing/2014/main" id="{9293F8D1-63BC-4D31-AAFB-A7315F99DB16}"/>
              </a:ext>
            </a:extLst>
          </p:cNvPr>
          <p:cNvSpPr/>
          <p:nvPr/>
        </p:nvSpPr>
        <p:spPr>
          <a:xfrm>
            <a:off x="2222460" y="7519539"/>
            <a:ext cx="108000" cy="108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4247709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uppieren 110">
            <a:extLst>
              <a:ext uri="{FF2B5EF4-FFF2-40B4-BE49-F238E27FC236}">
                <a16:creationId xmlns:a16="http://schemas.microsoft.com/office/drawing/2014/main" id="{3402DE61-73A3-4129-96CC-7F817F707BE5}"/>
              </a:ext>
            </a:extLst>
          </p:cNvPr>
          <p:cNvGrpSpPr/>
          <p:nvPr/>
        </p:nvGrpSpPr>
        <p:grpSpPr>
          <a:xfrm>
            <a:off x="212035" y="5201275"/>
            <a:ext cx="1921565" cy="2003274"/>
            <a:chOff x="212035" y="2081872"/>
            <a:chExt cx="1921565" cy="2003274"/>
          </a:xfrm>
        </p:grpSpPr>
        <p:sp>
          <p:nvSpPr>
            <p:cNvPr id="102" name="Textfeld 101">
              <a:extLst>
                <a:ext uri="{FF2B5EF4-FFF2-40B4-BE49-F238E27FC236}">
                  <a16:creationId xmlns:a16="http://schemas.microsoft.com/office/drawing/2014/main" id="{C9DF91C4-8E3A-4D38-B892-9E870D9CB973}"/>
                </a:ext>
              </a:extLst>
            </p:cNvPr>
            <p:cNvSpPr txBox="1"/>
            <p:nvPr/>
          </p:nvSpPr>
          <p:spPr>
            <a:xfrm>
              <a:off x="212035" y="2081872"/>
              <a:ext cx="1921565" cy="600164"/>
            </a:xfrm>
            <a:prstGeom prst="rect">
              <a:avLst/>
            </a:prstGeom>
            <a:noFill/>
          </p:spPr>
          <p:txBody>
            <a:bodyPr wrap="square" rtlCol="0">
              <a:spAutoFit/>
            </a:bodyPr>
            <a:lstStyle/>
            <a:p>
              <a:pPr algn="ctr">
                <a:lnSpc>
                  <a:spcPct val="150000"/>
                </a:lnSpc>
              </a:pPr>
              <a:r>
                <a:rPr lang="de-DE" sz="2400" dirty="0">
                  <a:solidFill>
                    <a:schemeClr val="tx1">
                      <a:lumMod val="75000"/>
                      <a:lumOff val="25000"/>
                    </a:schemeClr>
                  </a:solidFill>
                  <a:latin typeface="Rage Italic" panose="03070502040507070304" pitchFamily="66" charset="0"/>
                </a:rPr>
                <a:t>Interessen</a:t>
              </a:r>
              <a:r>
                <a:rPr lang="de-DE" sz="1200" dirty="0">
                  <a:solidFill>
                    <a:schemeClr val="tx1">
                      <a:lumMod val="75000"/>
                      <a:lumOff val="25000"/>
                    </a:schemeClr>
                  </a:solidFill>
                  <a:latin typeface="Arial Nova Light" panose="020B0304020202020204" pitchFamily="34" charset="0"/>
                </a:rPr>
                <a:t> </a:t>
              </a:r>
            </a:p>
          </p:txBody>
        </p:sp>
        <p:cxnSp>
          <p:nvCxnSpPr>
            <p:cNvPr id="103" name="Gerader Verbinder 102">
              <a:extLst>
                <a:ext uri="{FF2B5EF4-FFF2-40B4-BE49-F238E27FC236}">
                  <a16:creationId xmlns:a16="http://schemas.microsoft.com/office/drawing/2014/main" id="{E5DDFB79-A968-4CB4-A975-D7776B280172}"/>
                </a:ext>
              </a:extLst>
            </p:cNvPr>
            <p:cNvCxnSpPr/>
            <p:nvPr/>
          </p:nvCxnSpPr>
          <p:spPr>
            <a:xfrm>
              <a:off x="326333" y="2634642"/>
              <a:ext cx="1692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5" name="Textfeld 104">
              <a:extLst>
                <a:ext uri="{FF2B5EF4-FFF2-40B4-BE49-F238E27FC236}">
                  <a16:creationId xmlns:a16="http://schemas.microsoft.com/office/drawing/2014/main" id="{A0819A06-797B-46C4-BF7F-892C4D669511}"/>
                </a:ext>
              </a:extLst>
            </p:cNvPr>
            <p:cNvSpPr txBox="1"/>
            <p:nvPr/>
          </p:nvSpPr>
          <p:spPr>
            <a:xfrm>
              <a:off x="212035" y="2642315"/>
              <a:ext cx="1921565" cy="1442831"/>
            </a:xfrm>
            <a:prstGeom prst="rect">
              <a:avLst/>
            </a:prstGeom>
            <a:noFill/>
          </p:spPr>
          <p:txBody>
            <a:bodyPr wrap="square" rtlCol="0">
              <a:spAutoFit/>
            </a:bodyPr>
            <a:lstStyle/>
            <a:p>
              <a:pPr algn="ctr">
                <a:lnSpc>
                  <a:spcPct val="150000"/>
                </a:lnSpc>
              </a:pPr>
              <a:r>
                <a:rPr lang="de-DE" sz="1200" dirty="0">
                  <a:solidFill>
                    <a:schemeClr val="tx1">
                      <a:lumMod val="75000"/>
                      <a:lumOff val="25000"/>
                    </a:schemeClr>
                  </a:solidFill>
                  <a:latin typeface="Arial Nova Light" panose="020B0304020202020204" pitchFamily="34" charset="0"/>
                </a:rPr>
                <a:t>Wandern in den Bergen</a:t>
              </a:r>
            </a:p>
            <a:p>
              <a:pPr algn="ctr">
                <a:lnSpc>
                  <a:spcPct val="150000"/>
                </a:lnSpc>
              </a:pPr>
              <a:r>
                <a:rPr lang="de-DE" sz="1200" dirty="0">
                  <a:solidFill>
                    <a:schemeClr val="tx1">
                      <a:lumMod val="75000"/>
                      <a:lumOff val="25000"/>
                    </a:schemeClr>
                  </a:solidFill>
                  <a:latin typeface="Arial Nova Light" panose="020B0304020202020204" pitchFamily="34" charset="0"/>
                </a:rPr>
                <a:t>Mexikanisch kochen</a:t>
              </a:r>
            </a:p>
            <a:p>
              <a:pPr algn="ctr">
                <a:lnSpc>
                  <a:spcPct val="150000"/>
                </a:lnSpc>
              </a:pPr>
              <a:r>
                <a:rPr lang="de-DE" sz="1200" dirty="0">
                  <a:solidFill>
                    <a:schemeClr val="tx1">
                      <a:lumMod val="75000"/>
                      <a:lumOff val="25000"/>
                    </a:schemeClr>
                  </a:solidFill>
                  <a:latin typeface="Arial Nova Light" panose="020B0304020202020204" pitchFamily="34" charset="0"/>
                </a:rPr>
                <a:t>Klassische Literatur</a:t>
              </a:r>
            </a:p>
            <a:p>
              <a:pPr algn="ctr">
                <a:lnSpc>
                  <a:spcPct val="150000"/>
                </a:lnSpc>
              </a:pPr>
              <a:r>
                <a:rPr lang="de-DE" sz="1200" dirty="0">
                  <a:solidFill>
                    <a:schemeClr val="tx1">
                      <a:lumMod val="75000"/>
                      <a:lumOff val="25000"/>
                    </a:schemeClr>
                  </a:solidFill>
                  <a:latin typeface="Arial Nova Light" panose="020B0304020202020204" pitchFamily="34" charset="0"/>
                </a:rPr>
                <a:t>Fotografie &amp; Design </a:t>
              </a:r>
            </a:p>
            <a:p>
              <a:pPr algn="ctr">
                <a:lnSpc>
                  <a:spcPct val="150000"/>
                </a:lnSpc>
              </a:pPr>
              <a:r>
                <a:rPr lang="de-DE" sz="1200" dirty="0">
                  <a:solidFill>
                    <a:schemeClr val="tx1">
                      <a:lumMod val="75000"/>
                      <a:lumOff val="25000"/>
                    </a:schemeClr>
                  </a:solidFill>
                  <a:latin typeface="Arial Nova Light" panose="020B0304020202020204" pitchFamily="34" charset="0"/>
                </a:rPr>
                <a:t>Oldtimer</a:t>
              </a:r>
            </a:p>
          </p:txBody>
        </p:sp>
      </p:grpSp>
      <p:sp>
        <p:nvSpPr>
          <p:cNvPr id="3" name="Textfeld 2">
            <a:extLst>
              <a:ext uri="{FF2B5EF4-FFF2-40B4-BE49-F238E27FC236}">
                <a16:creationId xmlns:a16="http://schemas.microsoft.com/office/drawing/2014/main" id="{BD53593F-900C-41E7-ABAC-7F2D64015175}"/>
              </a:ext>
            </a:extLst>
          </p:cNvPr>
          <p:cNvSpPr txBox="1"/>
          <p:nvPr/>
        </p:nvSpPr>
        <p:spPr>
          <a:xfrm>
            <a:off x="2395770" y="6975898"/>
            <a:ext cx="4345731" cy="2492990"/>
          </a:xfrm>
          <a:prstGeom prst="rect">
            <a:avLst/>
          </a:prstGeom>
          <a:noFill/>
        </p:spPr>
        <p:txBody>
          <a:bodyPr wrap="square" rtlCol="0">
            <a:spAutoFit/>
          </a:bodyPr>
          <a:lstStyle/>
          <a:p>
            <a:pPr algn="ctr"/>
            <a:r>
              <a:rPr lang="de-DE" sz="2400" dirty="0">
                <a:solidFill>
                  <a:schemeClr val="tx1">
                    <a:lumMod val="75000"/>
                    <a:lumOff val="25000"/>
                  </a:schemeClr>
                </a:solidFill>
                <a:latin typeface="Rage Italic" panose="03070502040507070304" pitchFamily="66" charset="0"/>
              </a:rPr>
              <a:t>Ausbildung</a:t>
            </a:r>
            <a:endParaRPr lang="de-DE" sz="2400" dirty="0">
              <a:solidFill>
                <a:schemeClr val="tx1">
                  <a:lumMod val="75000"/>
                  <a:lumOff val="25000"/>
                </a:schemeClr>
              </a:solidFill>
              <a:latin typeface="Arial Nova Light" panose="020B0304020202020204" pitchFamily="34" charset="0"/>
            </a:endParaRP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b="1" dirty="0">
                <a:solidFill>
                  <a:schemeClr val="tx1">
                    <a:lumMod val="75000"/>
                    <a:lumOff val="25000"/>
                  </a:schemeClr>
                </a:solidFill>
                <a:latin typeface="Arial Nova Light" panose="020B0304020202020204" pitchFamily="34" charset="0"/>
              </a:rPr>
              <a:t>Julius-Maximilians-Universität Würzburg</a:t>
            </a:r>
          </a:p>
          <a:p>
            <a:pPr algn="just"/>
            <a:r>
              <a:rPr lang="de-DE" sz="1100" dirty="0">
                <a:solidFill>
                  <a:schemeClr val="tx1">
                    <a:lumMod val="75000"/>
                    <a:lumOff val="25000"/>
                  </a:schemeClr>
                </a:solidFill>
                <a:latin typeface="Arial Nova Light" panose="020B0304020202020204" pitchFamily="34" charset="0"/>
              </a:rPr>
              <a:t>2007 – 2009 Master </a:t>
            </a:r>
            <a:r>
              <a:rPr lang="de-DE" sz="1100" dirty="0" err="1">
                <a:solidFill>
                  <a:schemeClr val="tx1">
                    <a:lumMod val="75000"/>
                    <a:lumOff val="25000"/>
                  </a:schemeClr>
                </a:solidFill>
                <a:latin typeface="Arial Nova Light" panose="020B0304020202020204" pitchFamily="34" charset="0"/>
              </a:rPr>
              <a:t>of</a:t>
            </a:r>
            <a:r>
              <a:rPr lang="de-DE" sz="1100" dirty="0">
                <a:solidFill>
                  <a:schemeClr val="tx1">
                    <a:lumMod val="75000"/>
                    <a:lumOff val="25000"/>
                  </a:schemeClr>
                </a:solidFill>
                <a:latin typeface="Arial Nova Light" panose="020B0304020202020204" pitchFamily="34" charset="0"/>
              </a:rPr>
              <a:t> Science</a:t>
            </a:r>
          </a:p>
          <a:p>
            <a:pPr algn="just"/>
            <a:r>
              <a:rPr lang="de-DE" sz="1100" dirty="0">
                <a:solidFill>
                  <a:schemeClr val="tx1">
                    <a:lumMod val="75000"/>
                    <a:lumOff val="25000"/>
                  </a:schemeClr>
                </a:solidFill>
                <a:latin typeface="Arial Nova Light" panose="020B0304020202020204" pitchFamily="34" charset="0"/>
              </a:rPr>
              <a:t>Schwerpunkt: Produktentwicklung und Produktdesign</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b="1" dirty="0">
                <a:solidFill>
                  <a:schemeClr val="tx1">
                    <a:lumMod val="75000"/>
                    <a:lumOff val="25000"/>
                  </a:schemeClr>
                </a:solidFill>
                <a:latin typeface="Arial Nova Light" panose="020B0304020202020204" pitchFamily="34" charset="0"/>
              </a:rPr>
              <a:t>Julius-Maximilians-Universität Würzburg</a:t>
            </a:r>
          </a:p>
          <a:p>
            <a:pPr algn="just"/>
            <a:r>
              <a:rPr lang="de-DE" sz="1100" dirty="0">
                <a:solidFill>
                  <a:schemeClr val="tx1">
                    <a:lumMod val="75000"/>
                    <a:lumOff val="25000"/>
                  </a:schemeClr>
                </a:solidFill>
                <a:latin typeface="Arial Nova Light" panose="020B0304020202020204" pitchFamily="34" charset="0"/>
              </a:rPr>
              <a:t>2004 – 2007 Bachelor </a:t>
            </a:r>
            <a:r>
              <a:rPr lang="de-DE" sz="1100" dirty="0" err="1">
                <a:solidFill>
                  <a:schemeClr val="tx1">
                    <a:lumMod val="75000"/>
                    <a:lumOff val="25000"/>
                  </a:schemeClr>
                </a:solidFill>
                <a:latin typeface="Arial Nova Light" panose="020B0304020202020204" pitchFamily="34" charset="0"/>
              </a:rPr>
              <a:t>of</a:t>
            </a:r>
            <a:r>
              <a:rPr lang="de-DE" sz="1100" dirty="0">
                <a:solidFill>
                  <a:schemeClr val="tx1">
                    <a:lumMod val="75000"/>
                    <a:lumOff val="25000"/>
                  </a:schemeClr>
                </a:solidFill>
                <a:latin typeface="Arial Nova Light" panose="020B0304020202020204" pitchFamily="34" charset="0"/>
              </a:rPr>
              <a:t> Science</a:t>
            </a:r>
          </a:p>
          <a:p>
            <a:pPr algn="just"/>
            <a:r>
              <a:rPr lang="de-DE" sz="1100" dirty="0">
                <a:solidFill>
                  <a:schemeClr val="tx1">
                    <a:lumMod val="75000"/>
                    <a:lumOff val="25000"/>
                  </a:schemeClr>
                </a:solidFill>
                <a:latin typeface="Arial Nova Light" panose="020B0304020202020204" pitchFamily="34" charset="0"/>
              </a:rPr>
              <a:t>Schwerpunkt: Maschinenbau</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b="1" dirty="0">
                <a:solidFill>
                  <a:schemeClr val="tx1">
                    <a:lumMod val="75000"/>
                    <a:lumOff val="25000"/>
                  </a:schemeClr>
                </a:solidFill>
                <a:latin typeface="Arial Nova Light" panose="020B0304020202020204" pitchFamily="34" charset="0"/>
              </a:rPr>
              <a:t>Friedrich von Hardenberg Gymnasium</a:t>
            </a:r>
          </a:p>
          <a:p>
            <a:pPr algn="just"/>
            <a:r>
              <a:rPr lang="de-DE" sz="1100" dirty="0">
                <a:solidFill>
                  <a:schemeClr val="tx1">
                    <a:lumMod val="75000"/>
                    <a:lumOff val="25000"/>
                  </a:schemeClr>
                </a:solidFill>
                <a:latin typeface="Arial Nova Light" panose="020B0304020202020204" pitchFamily="34" charset="0"/>
              </a:rPr>
              <a:t>1996 – 2004 Allgemeine Hochschulreife</a:t>
            </a:r>
          </a:p>
          <a:p>
            <a:pPr algn="just"/>
            <a:r>
              <a:rPr lang="de-DE" sz="1100" dirty="0">
                <a:solidFill>
                  <a:schemeClr val="tx1">
                    <a:lumMod val="75000"/>
                    <a:lumOff val="25000"/>
                  </a:schemeClr>
                </a:solidFill>
                <a:latin typeface="Arial Nova Light" panose="020B0304020202020204" pitchFamily="34" charset="0"/>
              </a:rPr>
              <a:t>Leistungskurse: Mathematik &amp; Physik</a:t>
            </a:r>
          </a:p>
        </p:txBody>
      </p:sp>
      <p:cxnSp>
        <p:nvCxnSpPr>
          <p:cNvPr id="5" name="Gerader Verbinder 4">
            <a:extLst>
              <a:ext uri="{FF2B5EF4-FFF2-40B4-BE49-F238E27FC236}">
                <a16:creationId xmlns:a16="http://schemas.microsoft.com/office/drawing/2014/main" id="{0867664B-822D-4CB3-A428-47637C378C34}"/>
              </a:ext>
            </a:extLst>
          </p:cNvPr>
          <p:cNvCxnSpPr>
            <a:cxnSpLocks/>
          </p:cNvCxnSpPr>
          <p:nvPr/>
        </p:nvCxnSpPr>
        <p:spPr>
          <a:xfrm>
            <a:off x="2279176" y="7615448"/>
            <a:ext cx="0" cy="1873773"/>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8BAA1F4E-0777-413C-865B-7D446D4A2BD3}"/>
              </a:ext>
            </a:extLst>
          </p:cNvPr>
          <p:cNvSpPr/>
          <p:nvPr/>
        </p:nvSpPr>
        <p:spPr>
          <a:xfrm>
            <a:off x="2225176" y="7574504"/>
            <a:ext cx="108000" cy="108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Ellipse 7">
            <a:extLst>
              <a:ext uri="{FF2B5EF4-FFF2-40B4-BE49-F238E27FC236}">
                <a16:creationId xmlns:a16="http://schemas.microsoft.com/office/drawing/2014/main" id="{33456EAB-5CA2-491A-9255-44D1AA131DC0}"/>
              </a:ext>
            </a:extLst>
          </p:cNvPr>
          <p:cNvSpPr/>
          <p:nvPr/>
        </p:nvSpPr>
        <p:spPr>
          <a:xfrm>
            <a:off x="2225176" y="8259170"/>
            <a:ext cx="108000" cy="108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Ellipse 9">
            <a:extLst>
              <a:ext uri="{FF2B5EF4-FFF2-40B4-BE49-F238E27FC236}">
                <a16:creationId xmlns:a16="http://schemas.microsoft.com/office/drawing/2014/main" id="{7E2FBFA8-0D19-4A55-85F8-8269E3376C0C}"/>
              </a:ext>
            </a:extLst>
          </p:cNvPr>
          <p:cNvSpPr/>
          <p:nvPr/>
        </p:nvSpPr>
        <p:spPr>
          <a:xfrm>
            <a:off x="2225176" y="8913172"/>
            <a:ext cx="108000" cy="108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Textfeld 12">
            <a:extLst>
              <a:ext uri="{FF2B5EF4-FFF2-40B4-BE49-F238E27FC236}">
                <a16:creationId xmlns:a16="http://schemas.microsoft.com/office/drawing/2014/main" id="{188167EE-37D9-4A6B-A3FD-32FEB242D066}"/>
              </a:ext>
            </a:extLst>
          </p:cNvPr>
          <p:cNvSpPr txBox="1"/>
          <p:nvPr/>
        </p:nvSpPr>
        <p:spPr>
          <a:xfrm>
            <a:off x="2387176" y="1011816"/>
            <a:ext cx="4345731" cy="3170099"/>
          </a:xfrm>
          <a:prstGeom prst="rect">
            <a:avLst/>
          </a:prstGeom>
          <a:noFill/>
        </p:spPr>
        <p:txBody>
          <a:bodyPr wrap="square" rtlCol="0">
            <a:spAutoFit/>
          </a:bodyPr>
          <a:lstStyle/>
          <a:p>
            <a:pPr algn="ctr"/>
            <a:r>
              <a:rPr lang="de-DE" sz="2400" dirty="0">
                <a:solidFill>
                  <a:schemeClr val="tx1">
                    <a:lumMod val="75000"/>
                    <a:lumOff val="25000"/>
                  </a:schemeClr>
                </a:solidFill>
                <a:latin typeface="Rage Italic" panose="03070502040507070304" pitchFamily="66" charset="0"/>
              </a:rPr>
              <a:t>Praktika</a:t>
            </a:r>
            <a:endParaRPr lang="de-DE" sz="2400" dirty="0">
              <a:solidFill>
                <a:schemeClr val="tx1">
                  <a:lumMod val="75000"/>
                  <a:lumOff val="25000"/>
                </a:schemeClr>
              </a:solidFill>
              <a:latin typeface="Arial Nova Light" panose="020B0304020202020204" pitchFamily="34" charset="0"/>
            </a:endParaRP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b="1" dirty="0">
                <a:solidFill>
                  <a:schemeClr val="tx1">
                    <a:lumMod val="75000"/>
                    <a:lumOff val="25000"/>
                  </a:schemeClr>
                </a:solidFill>
                <a:latin typeface="Arial Nova Light" panose="020B0304020202020204" pitchFamily="34" charset="0"/>
              </a:rPr>
              <a:t>Automobilhersteller &lt;Name&gt;</a:t>
            </a:r>
          </a:p>
          <a:p>
            <a:pPr algn="just"/>
            <a:r>
              <a:rPr lang="de-DE" sz="1100" dirty="0">
                <a:solidFill>
                  <a:schemeClr val="tx1">
                    <a:lumMod val="75000"/>
                    <a:lumOff val="25000"/>
                  </a:schemeClr>
                </a:solidFill>
                <a:latin typeface="Arial Nova Light" panose="020B0304020202020204" pitchFamily="34" charset="0"/>
              </a:rPr>
              <a:t>02/09 – 05/09 Sitzsysteme Pkw und Nutzfahrzeuge</a:t>
            </a:r>
          </a:p>
          <a:p>
            <a:pPr algn="just"/>
            <a:r>
              <a:rPr lang="de-DE" sz="1100" dirty="0">
                <a:solidFill>
                  <a:schemeClr val="tx1">
                    <a:lumMod val="75000"/>
                    <a:lumOff val="25000"/>
                  </a:schemeClr>
                </a:solidFill>
                <a:latin typeface="Arial Nova Light" panose="020B0304020202020204" pitchFamily="34" charset="0"/>
              </a:rPr>
              <a:t>	• Mitarbeit in Kundenprojekten (Konstruktion, Produktplanung)</a:t>
            </a:r>
          </a:p>
          <a:p>
            <a:pPr algn="just"/>
            <a:r>
              <a:rPr lang="de-DE" sz="1100" dirty="0">
                <a:solidFill>
                  <a:schemeClr val="tx1">
                    <a:lumMod val="75000"/>
                    <a:lumOff val="25000"/>
                  </a:schemeClr>
                </a:solidFill>
                <a:latin typeface="Arial Nova Light" panose="020B0304020202020204" pitchFamily="34" charset="0"/>
              </a:rPr>
              <a:t>	• Einsatz an der Fertigungslinie</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b="1" dirty="0">
                <a:solidFill>
                  <a:schemeClr val="tx1">
                    <a:lumMod val="75000"/>
                    <a:lumOff val="25000"/>
                  </a:schemeClr>
                </a:solidFill>
                <a:latin typeface="Arial Nova Light" panose="020B0304020202020204" pitchFamily="34" charset="0"/>
              </a:rPr>
              <a:t>TÜV Rheinland</a:t>
            </a:r>
          </a:p>
          <a:p>
            <a:pPr algn="just"/>
            <a:r>
              <a:rPr lang="de-DE" sz="1100" dirty="0">
                <a:solidFill>
                  <a:schemeClr val="tx1">
                    <a:lumMod val="75000"/>
                    <a:lumOff val="25000"/>
                  </a:schemeClr>
                </a:solidFill>
                <a:latin typeface="Arial Nova Light" panose="020B0304020202020204" pitchFamily="34" charset="0"/>
              </a:rPr>
              <a:t>06/07 –11/07 Bereich Werkstofftechnik und Schadensanalyse</a:t>
            </a:r>
          </a:p>
          <a:p>
            <a:pPr algn="just"/>
            <a:r>
              <a:rPr lang="de-DE" sz="1100" dirty="0">
                <a:solidFill>
                  <a:schemeClr val="tx1">
                    <a:lumMod val="75000"/>
                    <a:lumOff val="25000"/>
                  </a:schemeClr>
                </a:solidFill>
                <a:latin typeface="Arial Nova Light" panose="020B0304020202020204" pitchFamily="34" charset="0"/>
              </a:rPr>
              <a:t>	• Untersuchung von Schadensfällen durch Schweißnähte</a:t>
            </a:r>
          </a:p>
          <a:p>
            <a:pPr algn="just"/>
            <a:r>
              <a:rPr lang="de-DE" sz="1100" dirty="0">
                <a:solidFill>
                  <a:schemeClr val="tx1">
                    <a:lumMod val="75000"/>
                    <a:lumOff val="25000"/>
                  </a:schemeClr>
                </a:solidFill>
                <a:latin typeface="Arial Nova Light" panose="020B0304020202020204" pitchFamily="34" charset="0"/>
              </a:rPr>
              <a:t>	• Erstellung von Gutachten</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b="1" dirty="0">
                <a:solidFill>
                  <a:schemeClr val="tx1">
                    <a:lumMod val="75000"/>
                    <a:lumOff val="25000"/>
                  </a:schemeClr>
                </a:solidFill>
                <a:latin typeface="Arial Nova Light" panose="020B0304020202020204" pitchFamily="34" charset="0"/>
              </a:rPr>
              <a:t>Automobilzulieferer &lt;Name&gt;</a:t>
            </a:r>
          </a:p>
          <a:p>
            <a:pPr algn="just"/>
            <a:r>
              <a:rPr lang="de-DE" sz="1100" dirty="0">
                <a:solidFill>
                  <a:schemeClr val="tx1">
                    <a:lumMod val="75000"/>
                    <a:lumOff val="25000"/>
                  </a:schemeClr>
                </a:solidFill>
                <a:latin typeface="Arial Nova Light" panose="020B0304020202020204" pitchFamily="34" charset="0"/>
              </a:rPr>
              <a:t>03/05 – 09/05 Bereich Oberflächentechnik und Schadensanalyse von Wälzlagern in der Produktentwicklung und in der Serie</a:t>
            </a:r>
          </a:p>
          <a:p>
            <a:pPr algn="just"/>
            <a:r>
              <a:rPr lang="de-DE" sz="1100" dirty="0">
                <a:solidFill>
                  <a:schemeClr val="tx1">
                    <a:lumMod val="75000"/>
                    <a:lumOff val="25000"/>
                  </a:schemeClr>
                </a:solidFill>
                <a:latin typeface="Arial Nova Light" panose="020B0304020202020204" pitchFamily="34" charset="0"/>
              </a:rPr>
              <a:t>	• komplexe Werkstoffuntersuchungen</a:t>
            </a:r>
          </a:p>
          <a:p>
            <a:pPr algn="just"/>
            <a:r>
              <a:rPr lang="de-DE" sz="1100" dirty="0">
                <a:solidFill>
                  <a:schemeClr val="tx1">
                    <a:lumMod val="75000"/>
                    <a:lumOff val="25000"/>
                  </a:schemeClr>
                </a:solidFill>
                <a:latin typeface="Arial Nova Light" panose="020B0304020202020204" pitchFamily="34" charset="0"/>
              </a:rPr>
              <a:t>	• Analyse von Schadensfällen</a:t>
            </a:r>
          </a:p>
        </p:txBody>
      </p:sp>
      <p:grpSp>
        <p:nvGrpSpPr>
          <p:cNvPr id="93" name="Gruppieren 92">
            <a:extLst>
              <a:ext uri="{FF2B5EF4-FFF2-40B4-BE49-F238E27FC236}">
                <a16:creationId xmlns:a16="http://schemas.microsoft.com/office/drawing/2014/main" id="{2C14C92C-CCDB-48FA-9A47-F85301820F34}"/>
              </a:ext>
            </a:extLst>
          </p:cNvPr>
          <p:cNvGrpSpPr/>
          <p:nvPr/>
        </p:nvGrpSpPr>
        <p:grpSpPr>
          <a:xfrm>
            <a:off x="2395770" y="4316858"/>
            <a:ext cx="4345731" cy="2492990"/>
            <a:chOff x="2395770" y="4316858"/>
            <a:chExt cx="4345731" cy="2492990"/>
          </a:xfrm>
        </p:grpSpPr>
        <p:grpSp>
          <p:nvGrpSpPr>
            <p:cNvPr id="92" name="Gruppieren 91">
              <a:extLst>
                <a:ext uri="{FF2B5EF4-FFF2-40B4-BE49-F238E27FC236}">
                  <a16:creationId xmlns:a16="http://schemas.microsoft.com/office/drawing/2014/main" id="{A97D6B40-7B7A-47F1-A949-3EC04DD01412}"/>
                </a:ext>
              </a:extLst>
            </p:cNvPr>
            <p:cNvGrpSpPr/>
            <p:nvPr/>
          </p:nvGrpSpPr>
          <p:grpSpPr>
            <a:xfrm>
              <a:off x="2395770" y="4316858"/>
              <a:ext cx="4345731" cy="2492990"/>
              <a:chOff x="2395770" y="4344154"/>
              <a:chExt cx="4345731" cy="2492990"/>
            </a:xfrm>
          </p:grpSpPr>
          <p:sp>
            <p:nvSpPr>
              <p:cNvPr id="15" name="Textfeld 14">
                <a:extLst>
                  <a:ext uri="{FF2B5EF4-FFF2-40B4-BE49-F238E27FC236}">
                    <a16:creationId xmlns:a16="http://schemas.microsoft.com/office/drawing/2014/main" id="{0522870E-BE79-4F16-ABFA-AF8CC8F37CBF}"/>
                  </a:ext>
                </a:extLst>
              </p:cNvPr>
              <p:cNvSpPr txBox="1"/>
              <p:nvPr/>
            </p:nvSpPr>
            <p:spPr>
              <a:xfrm>
                <a:off x="2395770" y="4344154"/>
                <a:ext cx="4345731" cy="2492990"/>
              </a:xfrm>
              <a:prstGeom prst="rect">
                <a:avLst/>
              </a:prstGeom>
              <a:noFill/>
            </p:spPr>
            <p:txBody>
              <a:bodyPr wrap="square" rtlCol="0">
                <a:spAutoFit/>
              </a:bodyPr>
              <a:lstStyle/>
              <a:p>
                <a:pPr algn="ctr"/>
                <a:r>
                  <a:rPr lang="de-DE" sz="2400" dirty="0">
                    <a:solidFill>
                      <a:schemeClr val="tx1">
                        <a:lumMod val="75000"/>
                        <a:lumOff val="25000"/>
                      </a:schemeClr>
                    </a:solidFill>
                    <a:latin typeface="Rage Italic" panose="03070502040507070304" pitchFamily="66" charset="0"/>
                  </a:rPr>
                  <a:t>Kenntnisse</a:t>
                </a:r>
                <a:endParaRPr lang="de-DE" sz="2400" dirty="0">
                  <a:solidFill>
                    <a:schemeClr val="tx1">
                      <a:lumMod val="75000"/>
                      <a:lumOff val="25000"/>
                    </a:schemeClr>
                  </a:solidFill>
                  <a:latin typeface="Arial Nova Light" panose="020B0304020202020204" pitchFamily="34" charset="0"/>
                </a:endParaRPr>
              </a:p>
              <a:p>
                <a:pPr algn="just"/>
                <a:endParaRPr lang="de-DE" sz="105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MS Word</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MS PowerPoint</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MS Excel</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JAVA, HTML</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SAP</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Photoshop</a:t>
                </a:r>
              </a:p>
            </p:txBody>
          </p:sp>
          <p:grpSp>
            <p:nvGrpSpPr>
              <p:cNvPr id="31" name="Gruppieren 30">
                <a:extLst>
                  <a:ext uri="{FF2B5EF4-FFF2-40B4-BE49-F238E27FC236}">
                    <a16:creationId xmlns:a16="http://schemas.microsoft.com/office/drawing/2014/main" id="{BE28D49B-07DB-4697-9A39-A5719652435D}"/>
                  </a:ext>
                </a:extLst>
              </p:cNvPr>
              <p:cNvGrpSpPr/>
              <p:nvPr/>
            </p:nvGrpSpPr>
            <p:grpSpPr>
              <a:xfrm>
                <a:off x="3597912" y="4881000"/>
                <a:ext cx="862193" cy="144000"/>
                <a:chOff x="3597912" y="4881000"/>
                <a:chExt cx="862193" cy="144000"/>
              </a:xfrm>
            </p:grpSpPr>
            <p:sp>
              <p:nvSpPr>
                <p:cNvPr id="22" name="Ellipse 21">
                  <a:extLst>
                    <a:ext uri="{FF2B5EF4-FFF2-40B4-BE49-F238E27FC236}">
                      <a16:creationId xmlns:a16="http://schemas.microsoft.com/office/drawing/2014/main" id="{61E8834E-EEB0-4F9D-A6D9-EEAEE24382C0}"/>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124C036F-40C7-40D2-98EF-B3B3093A6F9B}"/>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699C520A-FFE0-40AA-9F2E-92A2388FE22B}"/>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76FE389E-0483-4456-AB4E-4C2C24865F68}"/>
                    </a:ext>
                  </a:extLst>
                </p:cNvPr>
                <p:cNvSpPr/>
                <p:nvPr/>
              </p:nvSpPr>
              <p:spPr>
                <a:xfrm>
                  <a:off x="4133806"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F3E4DE91-31CD-4345-83D4-8B335504BFE6}"/>
                    </a:ext>
                  </a:extLst>
                </p:cNvPr>
                <p:cNvSpPr/>
                <p:nvPr/>
              </p:nvSpPr>
              <p:spPr>
                <a:xfrm>
                  <a:off x="43161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2" name="Gruppieren 31">
                <a:extLst>
                  <a:ext uri="{FF2B5EF4-FFF2-40B4-BE49-F238E27FC236}">
                    <a16:creationId xmlns:a16="http://schemas.microsoft.com/office/drawing/2014/main" id="{A94BD6C6-7239-4AF3-932F-4D07A5374422}"/>
                  </a:ext>
                </a:extLst>
              </p:cNvPr>
              <p:cNvGrpSpPr/>
              <p:nvPr/>
            </p:nvGrpSpPr>
            <p:grpSpPr>
              <a:xfrm>
                <a:off x="5822509" y="4885341"/>
                <a:ext cx="862193" cy="144000"/>
                <a:chOff x="3597912" y="4881000"/>
                <a:chExt cx="862193" cy="144000"/>
              </a:xfrm>
            </p:grpSpPr>
            <p:sp>
              <p:nvSpPr>
                <p:cNvPr id="33" name="Ellipse 32">
                  <a:extLst>
                    <a:ext uri="{FF2B5EF4-FFF2-40B4-BE49-F238E27FC236}">
                      <a16:creationId xmlns:a16="http://schemas.microsoft.com/office/drawing/2014/main" id="{8AF2077B-E3E6-4FF1-A663-8453585DDE29}"/>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33">
                  <a:extLst>
                    <a:ext uri="{FF2B5EF4-FFF2-40B4-BE49-F238E27FC236}">
                      <a16:creationId xmlns:a16="http://schemas.microsoft.com/office/drawing/2014/main" id="{CC68DA01-4B1F-45AA-B2F4-833F946386BB}"/>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34">
                  <a:extLst>
                    <a:ext uri="{FF2B5EF4-FFF2-40B4-BE49-F238E27FC236}">
                      <a16:creationId xmlns:a16="http://schemas.microsoft.com/office/drawing/2014/main" id="{AB00E92D-5989-4734-947E-9ADC5408354E}"/>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Ellipse 35">
                  <a:extLst>
                    <a:ext uri="{FF2B5EF4-FFF2-40B4-BE49-F238E27FC236}">
                      <a16:creationId xmlns:a16="http://schemas.microsoft.com/office/drawing/2014/main" id="{7748156E-DEF6-4CAB-B1A0-C114CBDE37DE}"/>
                    </a:ext>
                  </a:extLst>
                </p:cNvPr>
                <p:cNvSpPr/>
                <p:nvPr/>
              </p:nvSpPr>
              <p:spPr>
                <a:xfrm>
                  <a:off x="4133806"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86412A5B-B039-41DE-9D61-DF0E3A3F82B0}"/>
                    </a:ext>
                  </a:extLst>
                </p:cNvPr>
                <p:cNvSpPr/>
                <p:nvPr/>
              </p:nvSpPr>
              <p:spPr>
                <a:xfrm>
                  <a:off x="4316105"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8" name="Gruppieren 37">
                <a:extLst>
                  <a:ext uri="{FF2B5EF4-FFF2-40B4-BE49-F238E27FC236}">
                    <a16:creationId xmlns:a16="http://schemas.microsoft.com/office/drawing/2014/main" id="{CD55B392-33F3-47D3-ACCF-E66615506CBC}"/>
                  </a:ext>
                </a:extLst>
              </p:cNvPr>
              <p:cNvGrpSpPr/>
              <p:nvPr/>
            </p:nvGrpSpPr>
            <p:grpSpPr>
              <a:xfrm>
                <a:off x="3597912" y="5225309"/>
                <a:ext cx="862193" cy="144000"/>
                <a:chOff x="3597912" y="4881000"/>
                <a:chExt cx="862193" cy="144000"/>
              </a:xfrm>
            </p:grpSpPr>
            <p:sp>
              <p:nvSpPr>
                <p:cNvPr id="39" name="Ellipse 38">
                  <a:extLst>
                    <a:ext uri="{FF2B5EF4-FFF2-40B4-BE49-F238E27FC236}">
                      <a16:creationId xmlns:a16="http://schemas.microsoft.com/office/drawing/2014/main" id="{56780F1F-638F-4F25-8E39-3502799EF92A}"/>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9BAA66D1-0970-4FEA-8C3E-2B2A3CF07705}"/>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C637111F-DAD0-42E9-96B6-706954B27B7B}"/>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a:extLst>
                    <a:ext uri="{FF2B5EF4-FFF2-40B4-BE49-F238E27FC236}">
                      <a16:creationId xmlns:a16="http://schemas.microsoft.com/office/drawing/2014/main" id="{706CA801-E53A-4D5E-A6BA-DE7058650160}"/>
                    </a:ext>
                  </a:extLst>
                </p:cNvPr>
                <p:cNvSpPr/>
                <p:nvPr/>
              </p:nvSpPr>
              <p:spPr>
                <a:xfrm>
                  <a:off x="4133806"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2C2A19BC-150A-4F59-946C-AEB4CD4C86DF}"/>
                    </a:ext>
                  </a:extLst>
                </p:cNvPr>
                <p:cNvSpPr/>
                <p:nvPr/>
              </p:nvSpPr>
              <p:spPr>
                <a:xfrm>
                  <a:off x="43161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4" name="Gruppieren 43">
                <a:extLst>
                  <a:ext uri="{FF2B5EF4-FFF2-40B4-BE49-F238E27FC236}">
                    <a16:creationId xmlns:a16="http://schemas.microsoft.com/office/drawing/2014/main" id="{87308AF2-F862-445A-8995-16CDCA790131}"/>
                  </a:ext>
                </a:extLst>
              </p:cNvPr>
              <p:cNvGrpSpPr/>
              <p:nvPr/>
            </p:nvGrpSpPr>
            <p:grpSpPr>
              <a:xfrm>
                <a:off x="3594547" y="5555970"/>
                <a:ext cx="862193" cy="144000"/>
                <a:chOff x="3597912" y="4881000"/>
                <a:chExt cx="862193" cy="144000"/>
              </a:xfrm>
            </p:grpSpPr>
            <p:sp>
              <p:nvSpPr>
                <p:cNvPr id="45" name="Ellipse 44">
                  <a:extLst>
                    <a:ext uri="{FF2B5EF4-FFF2-40B4-BE49-F238E27FC236}">
                      <a16:creationId xmlns:a16="http://schemas.microsoft.com/office/drawing/2014/main" id="{355B8E94-05F7-4830-A9D4-48C335065E27}"/>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D1455A5E-A4E4-495A-A0BB-6BAC4E037518}"/>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Ellipse 46">
                  <a:extLst>
                    <a:ext uri="{FF2B5EF4-FFF2-40B4-BE49-F238E27FC236}">
                      <a16:creationId xmlns:a16="http://schemas.microsoft.com/office/drawing/2014/main" id="{873D5044-82C9-4446-A2AA-29A8A9C0AE8A}"/>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AE9398BA-C10C-4F9E-97F1-6DDB7D38F91C}"/>
                    </a:ext>
                  </a:extLst>
                </p:cNvPr>
                <p:cNvSpPr/>
                <p:nvPr/>
              </p:nvSpPr>
              <p:spPr>
                <a:xfrm>
                  <a:off x="4133806"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Ellipse 48">
                  <a:extLst>
                    <a:ext uri="{FF2B5EF4-FFF2-40B4-BE49-F238E27FC236}">
                      <a16:creationId xmlns:a16="http://schemas.microsoft.com/office/drawing/2014/main" id="{ADA4EC54-F425-49E9-AC42-97DC97435E75}"/>
                    </a:ext>
                  </a:extLst>
                </p:cNvPr>
                <p:cNvSpPr/>
                <p:nvPr/>
              </p:nvSpPr>
              <p:spPr>
                <a:xfrm>
                  <a:off x="4316105"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0" name="Gruppieren 49">
                <a:extLst>
                  <a:ext uri="{FF2B5EF4-FFF2-40B4-BE49-F238E27FC236}">
                    <a16:creationId xmlns:a16="http://schemas.microsoft.com/office/drawing/2014/main" id="{5163EBCB-5C8B-4220-AB14-149D482F3DFB}"/>
                  </a:ext>
                </a:extLst>
              </p:cNvPr>
              <p:cNvGrpSpPr/>
              <p:nvPr/>
            </p:nvGrpSpPr>
            <p:grpSpPr>
              <a:xfrm>
                <a:off x="3591651" y="5900279"/>
                <a:ext cx="862193" cy="144000"/>
                <a:chOff x="3597912" y="4881000"/>
                <a:chExt cx="862193" cy="144000"/>
              </a:xfrm>
            </p:grpSpPr>
            <p:sp>
              <p:nvSpPr>
                <p:cNvPr id="51" name="Ellipse 50">
                  <a:extLst>
                    <a:ext uri="{FF2B5EF4-FFF2-40B4-BE49-F238E27FC236}">
                      <a16:creationId xmlns:a16="http://schemas.microsoft.com/office/drawing/2014/main" id="{74579909-B3A7-46F8-9533-778099F69096}"/>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Ellipse 51">
                  <a:extLst>
                    <a:ext uri="{FF2B5EF4-FFF2-40B4-BE49-F238E27FC236}">
                      <a16:creationId xmlns:a16="http://schemas.microsoft.com/office/drawing/2014/main" id="{13387429-6617-498B-BE22-790E806C36B3}"/>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Ellipse 52">
                  <a:extLst>
                    <a:ext uri="{FF2B5EF4-FFF2-40B4-BE49-F238E27FC236}">
                      <a16:creationId xmlns:a16="http://schemas.microsoft.com/office/drawing/2014/main" id="{8ACEBDBD-E71C-4C8F-9F5E-9249F594B146}"/>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Ellipse 53">
                  <a:extLst>
                    <a:ext uri="{FF2B5EF4-FFF2-40B4-BE49-F238E27FC236}">
                      <a16:creationId xmlns:a16="http://schemas.microsoft.com/office/drawing/2014/main" id="{7903FC5E-A700-4634-8181-00FC19FBE4A0}"/>
                    </a:ext>
                  </a:extLst>
                </p:cNvPr>
                <p:cNvSpPr/>
                <p:nvPr/>
              </p:nvSpPr>
              <p:spPr>
                <a:xfrm>
                  <a:off x="4133806"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Ellipse 54">
                  <a:extLst>
                    <a:ext uri="{FF2B5EF4-FFF2-40B4-BE49-F238E27FC236}">
                      <a16:creationId xmlns:a16="http://schemas.microsoft.com/office/drawing/2014/main" id="{FA458D17-9525-4989-87E6-C2487AE0A084}"/>
                    </a:ext>
                  </a:extLst>
                </p:cNvPr>
                <p:cNvSpPr/>
                <p:nvPr/>
              </p:nvSpPr>
              <p:spPr>
                <a:xfrm>
                  <a:off x="4316105"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6" name="Gruppieren 55">
                <a:extLst>
                  <a:ext uri="{FF2B5EF4-FFF2-40B4-BE49-F238E27FC236}">
                    <a16:creationId xmlns:a16="http://schemas.microsoft.com/office/drawing/2014/main" id="{73E67587-B80A-429F-B4F9-49868561761A}"/>
                  </a:ext>
                </a:extLst>
              </p:cNvPr>
              <p:cNvGrpSpPr/>
              <p:nvPr/>
            </p:nvGrpSpPr>
            <p:grpSpPr>
              <a:xfrm>
                <a:off x="3591651" y="6236816"/>
                <a:ext cx="862193" cy="144000"/>
                <a:chOff x="3597912" y="4881000"/>
                <a:chExt cx="862193" cy="144000"/>
              </a:xfrm>
            </p:grpSpPr>
            <p:sp>
              <p:nvSpPr>
                <p:cNvPr id="57" name="Ellipse 56">
                  <a:extLst>
                    <a:ext uri="{FF2B5EF4-FFF2-40B4-BE49-F238E27FC236}">
                      <a16:creationId xmlns:a16="http://schemas.microsoft.com/office/drawing/2014/main" id="{5AF6DDCC-62D4-4A91-B55F-7C3ABFD4511E}"/>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Ellipse 57">
                  <a:extLst>
                    <a:ext uri="{FF2B5EF4-FFF2-40B4-BE49-F238E27FC236}">
                      <a16:creationId xmlns:a16="http://schemas.microsoft.com/office/drawing/2014/main" id="{0BDB9D5F-A531-476C-8F7A-913DF2A29982}"/>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Ellipse 58">
                  <a:extLst>
                    <a:ext uri="{FF2B5EF4-FFF2-40B4-BE49-F238E27FC236}">
                      <a16:creationId xmlns:a16="http://schemas.microsoft.com/office/drawing/2014/main" id="{76D30AB0-A1FC-40F9-A3AD-6D3C3EBFC6F1}"/>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Ellipse 59">
                  <a:extLst>
                    <a:ext uri="{FF2B5EF4-FFF2-40B4-BE49-F238E27FC236}">
                      <a16:creationId xmlns:a16="http://schemas.microsoft.com/office/drawing/2014/main" id="{16CCE66D-689E-4137-856D-4EAA09ACA368}"/>
                    </a:ext>
                  </a:extLst>
                </p:cNvPr>
                <p:cNvSpPr/>
                <p:nvPr/>
              </p:nvSpPr>
              <p:spPr>
                <a:xfrm>
                  <a:off x="4133806"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Ellipse 60">
                  <a:extLst>
                    <a:ext uri="{FF2B5EF4-FFF2-40B4-BE49-F238E27FC236}">
                      <a16:creationId xmlns:a16="http://schemas.microsoft.com/office/drawing/2014/main" id="{5BFBEAA8-783A-4F97-8239-CA434F760341}"/>
                    </a:ext>
                  </a:extLst>
                </p:cNvPr>
                <p:cNvSpPr/>
                <p:nvPr/>
              </p:nvSpPr>
              <p:spPr>
                <a:xfrm>
                  <a:off x="4316105"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2" name="Gruppieren 61">
                <a:extLst>
                  <a:ext uri="{FF2B5EF4-FFF2-40B4-BE49-F238E27FC236}">
                    <a16:creationId xmlns:a16="http://schemas.microsoft.com/office/drawing/2014/main" id="{612583D1-87F6-492A-860A-B56551DB99CE}"/>
                  </a:ext>
                </a:extLst>
              </p:cNvPr>
              <p:cNvGrpSpPr/>
              <p:nvPr/>
            </p:nvGrpSpPr>
            <p:grpSpPr>
              <a:xfrm>
                <a:off x="3592564" y="6546057"/>
                <a:ext cx="862193" cy="144000"/>
                <a:chOff x="3597912" y="4881000"/>
                <a:chExt cx="862193" cy="144000"/>
              </a:xfrm>
            </p:grpSpPr>
            <p:sp>
              <p:nvSpPr>
                <p:cNvPr id="63" name="Ellipse 62">
                  <a:extLst>
                    <a:ext uri="{FF2B5EF4-FFF2-40B4-BE49-F238E27FC236}">
                      <a16:creationId xmlns:a16="http://schemas.microsoft.com/office/drawing/2014/main" id="{43D13088-0B23-4687-BA6C-65B6B2AE073A}"/>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Ellipse 63">
                  <a:extLst>
                    <a:ext uri="{FF2B5EF4-FFF2-40B4-BE49-F238E27FC236}">
                      <a16:creationId xmlns:a16="http://schemas.microsoft.com/office/drawing/2014/main" id="{1BD42E39-4571-4D4E-A08F-8D8847F41134}"/>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Ellipse 64">
                  <a:extLst>
                    <a:ext uri="{FF2B5EF4-FFF2-40B4-BE49-F238E27FC236}">
                      <a16:creationId xmlns:a16="http://schemas.microsoft.com/office/drawing/2014/main" id="{40D2FD50-E6CB-43AB-B2D3-1B9FF0DF8D56}"/>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063ADE13-2F36-4478-930E-2B496B646044}"/>
                    </a:ext>
                  </a:extLst>
                </p:cNvPr>
                <p:cNvSpPr/>
                <p:nvPr/>
              </p:nvSpPr>
              <p:spPr>
                <a:xfrm>
                  <a:off x="4133806"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Ellipse 66">
                  <a:extLst>
                    <a:ext uri="{FF2B5EF4-FFF2-40B4-BE49-F238E27FC236}">
                      <a16:creationId xmlns:a16="http://schemas.microsoft.com/office/drawing/2014/main" id="{3FB4BC17-0E61-44DB-9FCB-E998E108E576}"/>
                    </a:ext>
                  </a:extLst>
                </p:cNvPr>
                <p:cNvSpPr/>
                <p:nvPr/>
              </p:nvSpPr>
              <p:spPr>
                <a:xfrm>
                  <a:off x="43161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8" name="Gruppieren 67">
                <a:extLst>
                  <a:ext uri="{FF2B5EF4-FFF2-40B4-BE49-F238E27FC236}">
                    <a16:creationId xmlns:a16="http://schemas.microsoft.com/office/drawing/2014/main" id="{32D1D24E-4C99-4ADB-910B-9F5F634F33FA}"/>
                  </a:ext>
                </a:extLst>
              </p:cNvPr>
              <p:cNvGrpSpPr/>
              <p:nvPr/>
            </p:nvGrpSpPr>
            <p:grpSpPr>
              <a:xfrm>
                <a:off x="5819613" y="5225309"/>
                <a:ext cx="862193" cy="144000"/>
                <a:chOff x="3597912" y="4881000"/>
                <a:chExt cx="862193" cy="144000"/>
              </a:xfrm>
            </p:grpSpPr>
            <p:sp>
              <p:nvSpPr>
                <p:cNvPr id="69" name="Ellipse 68">
                  <a:extLst>
                    <a:ext uri="{FF2B5EF4-FFF2-40B4-BE49-F238E27FC236}">
                      <a16:creationId xmlns:a16="http://schemas.microsoft.com/office/drawing/2014/main" id="{754217AD-8D78-486D-8E5A-B8BBF3BC5402}"/>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Ellipse 69">
                  <a:extLst>
                    <a:ext uri="{FF2B5EF4-FFF2-40B4-BE49-F238E27FC236}">
                      <a16:creationId xmlns:a16="http://schemas.microsoft.com/office/drawing/2014/main" id="{3B704D4D-2420-4F99-B30B-2B99E9AA4C0E}"/>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Ellipse 70">
                  <a:extLst>
                    <a:ext uri="{FF2B5EF4-FFF2-40B4-BE49-F238E27FC236}">
                      <a16:creationId xmlns:a16="http://schemas.microsoft.com/office/drawing/2014/main" id="{AB1C7F68-216E-4B40-BCCB-1EEAFB0310DD}"/>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Ellipse 71">
                  <a:extLst>
                    <a:ext uri="{FF2B5EF4-FFF2-40B4-BE49-F238E27FC236}">
                      <a16:creationId xmlns:a16="http://schemas.microsoft.com/office/drawing/2014/main" id="{D7DDCD1C-EB73-4B1C-8F49-0D5CF2044C83}"/>
                    </a:ext>
                  </a:extLst>
                </p:cNvPr>
                <p:cNvSpPr/>
                <p:nvPr/>
              </p:nvSpPr>
              <p:spPr>
                <a:xfrm>
                  <a:off x="4133806"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Ellipse 72">
                  <a:extLst>
                    <a:ext uri="{FF2B5EF4-FFF2-40B4-BE49-F238E27FC236}">
                      <a16:creationId xmlns:a16="http://schemas.microsoft.com/office/drawing/2014/main" id="{E542F0CA-B7C0-4323-979E-68C74E72B8A2}"/>
                    </a:ext>
                  </a:extLst>
                </p:cNvPr>
                <p:cNvSpPr/>
                <p:nvPr/>
              </p:nvSpPr>
              <p:spPr>
                <a:xfrm>
                  <a:off x="4316105"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74" name="Gruppieren 73">
                <a:extLst>
                  <a:ext uri="{FF2B5EF4-FFF2-40B4-BE49-F238E27FC236}">
                    <a16:creationId xmlns:a16="http://schemas.microsoft.com/office/drawing/2014/main" id="{27474782-BE81-4469-9365-FF747B93C6D9}"/>
                  </a:ext>
                </a:extLst>
              </p:cNvPr>
              <p:cNvGrpSpPr/>
              <p:nvPr/>
            </p:nvGrpSpPr>
            <p:grpSpPr>
              <a:xfrm>
                <a:off x="5816717" y="5555970"/>
                <a:ext cx="862193" cy="144000"/>
                <a:chOff x="3597912" y="4881000"/>
                <a:chExt cx="862193" cy="144000"/>
              </a:xfrm>
            </p:grpSpPr>
            <p:sp>
              <p:nvSpPr>
                <p:cNvPr id="75" name="Ellipse 74">
                  <a:extLst>
                    <a:ext uri="{FF2B5EF4-FFF2-40B4-BE49-F238E27FC236}">
                      <a16:creationId xmlns:a16="http://schemas.microsoft.com/office/drawing/2014/main" id="{7D3483F5-DA4F-4FC8-B1B9-8218E98D8E47}"/>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Ellipse 75">
                  <a:extLst>
                    <a:ext uri="{FF2B5EF4-FFF2-40B4-BE49-F238E27FC236}">
                      <a16:creationId xmlns:a16="http://schemas.microsoft.com/office/drawing/2014/main" id="{3AA99DD4-19D3-4542-BEE1-DB67FC7B989B}"/>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Ellipse 76">
                  <a:extLst>
                    <a:ext uri="{FF2B5EF4-FFF2-40B4-BE49-F238E27FC236}">
                      <a16:creationId xmlns:a16="http://schemas.microsoft.com/office/drawing/2014/main" id="{7E7D6A98-1C78-46EA-88EE-5DB232F002DC}"/>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Ellipse 77">
                  <a:extLst>
                    <a:ext uri="{FF2B5EF4-FFF2-40B4-BE49-F238E27FC236}">
                      <a16:creationId xmlns:a16="http://schemas.microsoft.com/office/drawing/2014/main" id="{ECE408F3-0208-4100-A8DD-DDEA2FB51A6A}"/>
                    </a:ext>
                  </a:extLst>
                </p:cNvPr>
                <p:cNvSpPr/>
                <p:nvPr/>
              </p:nvSpPr>
              <p:spPr>
                <a:xfrm>
                  <a:off x="4133806"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Ellipse 78">
                  <a:extLst>
                    <a:ext uri="{FF2B5EF4-FFF2-40B4-BE49-F238E27FC236}">
                      <a16:creationId xmlns:a16="http://schemas.microsoft.com/office/drawing/2014/main" id="{43620F8B-C50D-4659-93D3-19C043920460}"/>
                    </a:ext>
                  </a:extLst>
                </p:cNvPr>
                <p:cNvSpPr/>
                <p:nvPr/>
              </p:nvSpPr>
              <p:spPr>
                <a:xfrm>
                  <a:off x="4316105"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0" name="Gruppieren 79">
                <a:extLst>
                  <a:ext uri="{FF2B5EF4-FFF2-40B4-BE49-F238E27FC236}">
                    <a16:creationId xmlns:a16="http://schemas.microsoft.com/office/drawing/2014/main" id="{0ABBAAC9-51ED-451A-B59D-80520EBBFDC2}"/>
                  </a:ext>
                </a:extLst>
              </p:cNvPr>
              <p:cNvGrpSpPr/>
              <p:nvPr/>
            </p:nvGrpSpPr>
            <p:grpSpPr>
              <a:xfrm>
                <a:off x="5816717" y="5895938"/>
                <a:ext cx="862193" cy="144000"/>
                <a:chOff x="3597912" y="4881000"/>
                <a:chExt cx="862193" cy="144000"/>
              </a:xfrm>
            </p:grpSpPr>
            <p:sp>
              <p:nvSpPr>
                <p:cNvPr id="81" name="Ellipse 80">
                  <a:extLst>
                    <a:ext uri="{FF2B5EF4-FFF2-40B4-BE49-F238E27FC236}">
                      <a16:creationId xmlns:a16="http://schemas.microsoft.com/office/drawing/2014/main" id="{1AAA9736-C4C5-4EC3-A82A-33E88973DE09}"/>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Ellipse 81">
                  <a:extLst>
                    <a:ext uri="{FF2B5EF4-FFF2-40B4-BE49-F238E27FC236}">
                      <a16:creationId xmlns:a16="http://schemas.microsoft.com/office/drawing/2014/main" id="{6F18ED5D-D528-44F3-B630-EE59B0A6B9B1}"/>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Ellipse 82">
                  <a:extLst>
                    <a:ext uri="{FF2B5EF4-FFF2-40B4-BE49-F238E27FC236}">
                      <a16:creationId xmlns:a16="http://schemas.microsoft.com/office/drawing/2014/main" id="{2D0745A0-9B3F-4D5D-ADBF-B8C1BEF38605}"/>
                    </a:ext>
                  </a:extLst>
                </p:cNvPr>
                <p:cNvSpPr/>
                <p:nvPr/>
              </p:nvSpPr>
              <p:spPr>
                <a:xfrm>
                  <a:off x="3954113"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Ellipse 83">
                  <a:extLst>
                    <a:ext uri="{FF2B5EF4-FFF2-40B4-BE49-F238E27FC236}">
                      <a16:creationId xmlns:a16="http://schemas.microsoft.com/office/drawing/2014/main" id="{9B6A4054-C846-46BC-B44B-6ED81FC8AA9C}"/>
                    </a:ext>
                  </a:extLst>
                </p:cNvPr>
                <p:cNvSpPr/>
                <p:nvPr/>
              </p:nvSpPr>
              <p:spPr>
                <a:xfrm>
                  <a:off x="4133806"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Ellipse 84">
                  <a:extLst>
                    <a:ext uri="{FF2B5EF4-FFF2-40B4-BE49-F238E27FC236}">
                      <a16:creationId xmlns:a16="http://schemas.microsoft.com/office/drawing/2014/main" id="{1189F0F8-FE2B-49DB-ACE1-54B9A79E4C7E}"/>
                    </a:ext>
                  </a:extLst>
                </p:cNvPr>
                <p:cNvSpPr/>
                <p:nvPr/>
              </p:nvSpPr>
              <p:spPr>
                <a:xfrm>
                  <a:off x="4316105"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6" name="Gruppieren 85">
                <a:extLst>
                  <a:ext uri="{FF2B5EF4-FFF2-40B4-BE49-F238E27FC236}">
                    <a16:creationId xmlns:a16="http://schemas.microsoft.com/office/drawing/2014/main" id="{32A61445-06CF-4AE5-A218-4428B55073B9}"/>
                  </a:ext>
                </a:extLst>
              </p:cNvPr>
              <p:cNvGrpSpPr/>
              <p:nvPr/>
            </p:nvGrpSpPr>
            <p:grpSpPr>
              <a:xfrm>
                <a:off x="5816717" y="6238147"/>
                <a:ext cx="862193" cy="144000"/>
                <a:chOff x="3597912" y="4881000"/>
                <a:chExt cx="862193" cy="144000"/>
              </a:xfrm>
            </p:grpSpPr>
            <p:sp>
              <p:nvSpPr>
                <p:cNvPr id="87" name="Ellipse 86">
                  <a:extLst>
                    <a:ext uri="{FF2B5EF4-FFF2-40B4-BE49-F238E27FC236}">
                      <a16:creationId xmlns:a16="http://schemas.microsoft.com/office/drawing/2014/main" id="{0A0E8CD8-F79E-41A2-93CB-64B76A9392BF}"/>
                    </a:ext>
                  </a:extLst>
                </p:cNvPr>
                <p:cNvSpPr/>
                <p:nvPr/>
              </p:nvSpPr>
              <p:spPr>
                <a:xfrm>
                  <a:off x="3597912"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Ellipse 87">
                  <a:extLst>
                    <a:ext uri="{FF2B5EF4-FFF2-40B4-BE49-F238E27FC236}">
                      <a16:creationId xmlns:a16="http://schemas.microsoft.com/office/drawing/2014/main" id="{8C934AE9-AE37-4FD2-B4D8-189B95AE92CB}"/>
                    </a:ext>
                  </a:extLst>
                </p:cNvPr>
                <p:cNvSpPr/>
                <p:nvPr/>
              </p:nvSpPr>
              <p:spPr>
                <a:xfrm>
                  <a:off x="3777605"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9" name="Ellipse 88">
                  <a:extLst>
                    <a:ext uri="{FF2B5EF4-FFF2-40B4-BE49-F238E27FC236}">
                      <a16:creationId xmlns:a16="http://schemas.microsoft.com/office/drawing/2014/main" id="{CF9C3460-A78C-40C0-8472-ACC2E404A344}"/>
                    </a:ext>
                  </a:extLst>
                </p:cNvPr>
                <p:cNvSpPr/>
                <p:nvPr/>
              </p:nvSpPr>
              <p:spPr>
                <a:xfrm>
                  <a:off x="3954113"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Ellipse 89">
                  <a:extLst>
                    <a:ext uri="{FF2B5EF4-FFF2-40B4-BE49-F238E27FC236}">
                      <a16:creationId xmlns:a16="http://schemas.microsoft.com/office/drawing/2014/main" id="{ACFEC212-8AEC-461B-AD33-C42C26ACB627}"/>
                    </a:ext>
                  </a:extLst>
                </p:cNvPr>
                <p:cNvSpPr/>
                <p:nvPr/>
              </p:nvSpPr>
              <p:spPr>
                <a:xfrm>
                  <a:off x="4133806" y="4881000"/>
                  <a:ext cx="144000" cy="144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Ellipse 90">
                  <a:extLst>
                    <a:ext uri="{FF2B5EF4-FFF2-40B4-BE49-F238E27FC236}">
                      <a16:creationId xmlns:a16="http://schemas.microsoft.com/office/drawing/2014/main" id="{C6FE9EF3-0213-441F-AA9E-DEC626562115}"/>
                    </a:ext>
                  </a:extLst>
                </p:cNvPr>
                <p:cNvSpPr/>
                <p:nvPr/>
              </p:nvSpPr>
              <p:spPr>
                <a:xfrm>
                  <a:off x="4316105" y="4881000"/>
                  <a:ext cx="144000" cy="14400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1" name="Textfeld 20">
              <a:extLst>
                <a:ext uri="{FF2B5EF4-FFF2-40B4-BE49-F238E27FC236}">
                  <a16:creationId xmlns:a16="http://schemas.microsoft.com/office/drawing/2014/main" id="{6BC5215D-2DCE-4E45-A315-9D1C5B3056B1}"/>
                </a:ext>
              </a:extLst>
            </p:cNvPr>
            <p:cNvSpPr txBox="1"/>
            <p:nvPr/>
          </p:nvSpPr>
          <p:spPr>
            <a:xfrm>
              <a:off x="4636276" y="4469258"/>
              <a:ext cx="1009725" cy="2123658"/>
            </a:xfrm>
            <a:prstGeom prst="rect">
              <a:avLst/>
            </a:prstGeom>
            <a:noFill/>
          </p:spPr>
          <p:txBody>
            <a:bodyPr wrap="square" rtlCol="0">
              <a:spAutoFit/>
            </a:bodyPr>
            <a:lstStyle/>
            <a:p>
              <a:pPr algn="ctr"/>
              <a:endParaRPr lang="de-DE" sz="1100" dirty="0">
                <a:solidFill>
                  <a:schemeClr val="tx1">
                    <a:lumMod val="75000"/>
                    <a:lumOff val="25000"/>
                  </a:schemeClr>
                </a:solidFill>
                <a:latin typeface="Arial Nova Light" panose="020B0304020202020204" pitchFamily="34" charset="0"/>
              </a:endParaRP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InDesign</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err="1">
                  <a:solidFill>
                    <a:schemeClr val="tx1">
                      <a:lumMod val="75000"/>
                      <a:lumOff val="25000"/>
                    </a:schemeClr>
                  </a:solidFill>
                  <a:latin typeface="Arial Nova Light" panose="020B0304020202020204" pitchFamily="34" charset="0"/>
                </a:rPr>
                <a:t>creo</a:t>
              </a:r>
              <a:endParaRPr lang="de-DE" sz="1100" dirty="0">
                <a:solidFill>
                  <a:schemeClr val="tx1">
                    <a:lumMod val="75000"/>
                    <a:lumOff val="25000"/>
                  </a:schemeClr>
                </a:solidFill>
                <a:latin typeface="Arial Nova Light" panose="020B0304020202020204" pitchFamily="34" charset="0"/>
              </a:endParaRP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MS Project</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a:solidFill>
                    <a:schemeClr val="tx1">
                      <a:lumMod val="75000"/>
                      <a:lumOff val="25000"/>
                    </a:schemeClr>
                  </a:solidFill>
                  <a:latin typeface="Arial Nova Light" panose="020B0304020202020204" pitchFamily="34" charset="0"/>
                </a:rPr>
                <a:t>MS Access</a:t>
              </a:r>
            </a:p>
            <a:p>
              <a:pPr algn="just"/>
              <a:endParaRPr lang="de-DE" sz="1100" dirty="0">
                <a:solidFill>
                  <a:schemeClr val="tx1">
                    <a:lumMod val="75000"/>
                    <a:lumOff val="25000"/>
                  </a:schemeClr>
                </a:solidFill>
                <a:latin typeface="Arial Nova Light" panose="020B0304020202020204" pitchFamily="34" charset="0"/>
              </a:endParaRPr>
            </a:p>
            <a:p>
              <a:pPr algn="just"/>
              <a:r>
                <a:rPr lang="de-DE" sz="1100" dirty="0" err="1">
                  <a:solidFill>
                    <a:schemeClr val="tx1">
                      <a:lumMod val="75000"/>
                      <a:lumOff val="25000"/>
                    </a:schemeClr>
                  </a:solidFill>
                  <a:latin typeface="Arial Nova Light" panose="020B0304020202020204" pitchFamily="34" charset="0"/>
                </a:rPr>
                <a:t>Wordpress</a:t>
              </a:r>
              <a:endParaRPr lang="de-DE" sz="1100" dirty="0">
                <a:solidFill>
                  <a:schemeClr val="tx1">
                    <a:lumMod val="75000"/>
                    <a:lumOff val="25000"/>
                  </a:schemeClr>
                </a:solidFill>
                <a:latin typeface="Arial Nova Light" panose="020B0304020202020204" pitchFamily="34" charset="0"/>
              </a:endParaRPr>
            </a:p>
            <a:p>
              <a:pPr algn="just"/>
              <a:endParaRPr lang="de-DE" sz="1100" dirty="0">
                <a:solidFill>
                  <a:schemeClr val="tx1">
                    <a:lumMod val="75000"/>
                    <a:lumOff val="25000"/>
                  </a:schemeClr>
                </a:solidFill>
                <a:latin typeface="Arial Nova Light" panose="020B0304020202020204" pitchFamily="34" charset="0"/>
              </a:endParaRPr>
            </a:p>
          </p:txBody>
        </p:sp>
      </p:grpSp>
      <p:cxnSp>
        <p:nvCxnSpPr>
          <p:cNvPr id="94" name="Gerader Verbinder 93">
            <a:extLst>
              <a:ext uri="{FF2B5EF4-FFF2-40B4-BE49-F238E27FC236}">
                <a16:creationId xmlns:a16="http://schemas.microsoft.com/office/drawing/2014/main" id="{B71A4CF2-46B3-4985-95B9-7BBD2F652683}"/>
              </a:ext>
            </a:extLst>
          </p:cNvPr>
          <p:cNvCxnSpPr>
            <a:cxnSpLocks/>
          </p:cNvCxnSpPr>
          <p:nvPr/>
        </p:nvCxnSpPr>
        <p:spPr>
          <a:xfrm>
            <a:off x="2279176" y="1622880"/>
            <a:ext cx="0" cy="2497479"/>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7" name="Ellipse 96">
            <a:extLst>
              <a:ext uri="{FF2B5EF4-FFF2-40B4-BE49-F238E27FC236}">
                <a16:creationId xmlns:a16="http://schemas.microsoft.com/office/drawing/2014/main" id="{00336E49-33DB-483F-939F-0CEED860C090}"/>
              </a:ext>
            </a:extLst>
          </p:cNvPr>
          <p:cNvSpPr/>
          <p:nvPr/>
        </p:nvSpPr>
        <p:spPr>
          <a:xfrm>
            <a:off x="2225176" y="1569381"/>
            <a:ext cx="108000" cy="108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9" name="Ellipse 98">
            <a:extLst>
              <a:ext uri="{FF2B5EF4-FFF2-40B4-BE49-F238E27FC236}">
                <a16:creationId xmlns:a16="http://schemas.microsoft.com/office/drawing/2014/main" id="{E3C681CF-D464-4801-9309-31B201A0FA5D}"/>
              </a:ext>
            </a:extLst>
          </p:cNvPr>
          <p:cNvSpPr/>
          <p:nvPr/>
        </p:nvSpPr>
        <p:spPr>
          <a:xfrm>
            <a:off x="2225176" y="2459179"/>
            <a:ext cx="108000" cy="108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1" name="Ellipse 100">
            <a:extLst>
              <a:ext uri="{FF2B5EF4-FFF2-40B4-BE49-F238E27FC236}">
                <a16:creationId xmlns:a16="http://schemas.microsoft.com/office/drawing/2014/main" id="{37391CE6-53E6-474F-9197-7186F86F5018}"/>
              </a:ext>
            </a:extLst>
          </p:cNvPr>
          <p:cNvSpPr/>
          <p:nvPr/>
        </p:nvSpPr>
        <p:spPr>
          <a:xfrm>
            <a:off x="2225176" y="3303869"/>
            <a:ext cx="108000" cy="108000"/>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7" name="Ellipse 106">
            <a:extLst>
              <a:ext uri="{FF2B5EF4-FFF2-40B4-BE49-F238E27FC236}">
                <a16:creationId xmlns:a16="http://schemas.microsoft.com/office/drawing/2014/main" id="{FF37A84C-B696-4E1B-AEC5-55BF28BC8739}"/>
              </a:ext>
            </a:extLst>
          </p:cNvPr>
          <p:cNvSpPr/>
          <p:nvPr/>
        </p:nvSpPr>
        <p:spPr>
          <a:xfrm>
            <a:off x="318052" y="217121"/>
            <a:ext cx="1696434" cy="1690990"/>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8" name="Textfeld 107">
            <a:extLst>
              <a:ext uri="{FF2B5EF4-FFF2-40B4-BE49-F238E27FC236}">
                <a16:creationId xmlns:a16="http://schemas.microsoft.com/office/drawing/2014/main" id="{941C5E06-4F78-43CE-A52D-611DC2353A4E}"/>
              </a:ext>
            </a:extLst>
          </p:cNvPr>
          <p:cNvSpPr txBox="1"/>
          <p:nvPr/>
        </p:nvSpPr>
        <p:spPr>
          <a:xfrm>
            <a:off x="341191" y="668740"/>
            <a:ext cx="1696434" cy="830997"/>
          </a:xfrm>
          <a:prstGeom prst="rect">
            <a:avLst/>
          </a:prstGeom>
          <a:noFill/>
        </p:spPr>
        <p:txBody>
          <a:bodyPr wrap="square" rtlCol="0">
            <a:spAutoFit/>
          </a:bodyPr>
          <a:lstStyle/>
          <a:p>
            <a:pPr algn="ctr"/>
            <a:r>
              <a:rPr lang="de-DE" sz="4800" b="1" dirty="0">
                <a:solidFill>
                  <a:schemeClr val="tx1">
                    <a:lumMod val="75000"/>
                    <a:lumOff val="25000"/>
                  </a:schemeClr>
                </a:solidFill>
                <a:latin typeface="Arial Nova Light" panose="020B0304020202020204" pitchFamily="34" charset="0"/>
              </a:rPr>
              <a:t>M  M</a:t>
            </a:r>
          </a:p>
        </p:txBody>
      </p:sp>
      <p:cxnSp>
        <p:nvCxnSpPr>
          <p:cNvPr id="110" name="Gerader Verbinder 109">
            <a:extLst>
              <a:ext uri="{FF2B5EF4-FFF2-40B4-BE49-F238E27FC236}">
                <a16:creationId xmlns:a16="http://schemas.microsoft.com/office/drawing/2014/main" id="{CE409EDE-63C6-4D46-B930-CF7B8A2702BD}"/>
              </a:ext>
            </a:extLst>
          </p:cNvPr>
          <p:cNvCxnSpPr>
            <a:stCxn id="108" idx="0"/>
            <a:endCxn id="108" idx="2"/>
          </p:cNvCxnSpPr>
          <p:nvPr/>
        </p:nvCxnSpPr>
        <p:spPr>
          <a:xfrm>
            <a:off x="1189408" y="668740"/>
            <a:ext cx="0" cy="830997"/>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5" name="Textfeld 134">
            <a:extLst>
              <a:ext uri="{FF2B5EF4-FFF2-40B4-BE49-F238E27FC236}">
                <a16:creationId xmlns:a16="http://schemas.microsoft.com/office/drawing/2014/main" id="{C431EAFC-03C6-44AF-A916-A5A3A6725AAF}"/>
              </a:ext>
            </a:extLst>
          </p:cNvPr>
          <p:cNvSpPr txBox="1"/>
          <p:nvPr/>
        </p:nvSpPr>
        <p:spPr>
          <a:xfrm>
            <a:off x="212035" y="2052507"/>
            <a:ext cx="1880355" cy="600164"/>
          </a:xfrm>
          <a:prstGeom prst="rect">
            <a:avLst/>
          </a:prstGeom>
          <a:noFill/>
        </p:spPr>
        <p:txBody>
          <a:bodyPr wrap="square" rtlCol="0">
            <a:spAutoFit/>
          </a:bodyPr>
          <a:lstStyle/>
          <a:p>
            <a:pPr algn="ctr">
              <a:lnSpc>
                <a:spcPct val="150000"/>
              </a:lnSpc>
            </a:pPr>
            <a:r>
              <a:rPr lang="de-DE" sz="2400" dirty="0">
                <a:solidFill>
                  <a:schemeClr val="tx1">
                    <a:lumMod val="75000"/>
                    <a:lumOff val="25000"/>
                  </a:schemeClr>
                </a:solidFill>
                <a:latin typeface="Rage Italic" panose="03070502040507070304" pitchFamily="66" charset="0"/>
              </a:rPr>
              <a:t>Qualifikation</a:t>
            </a:r>
            <a:r>
              <a:rPr lang="de-DE" sz="1200" dirty="0">
                <a:solidFill>
                  <a:schemeClr val="tx1">
                    <a:lumMod val="75000"/>
                    <a:lumOff val="25000"/>
                  </a:schemeClr>
                </a:solidFill>
                <a:latin typeface="Arial Nova Light" panose="020B0304020202020204" pitchFamily="34" charset="0"/>
              </a:rPr>
              <a:t> </a:t>
            </a:r>
          </a:p>
        </p:txBody>
      </p:sp>
      <p:cxnSp>
        <p:nvCxnSpPr>
          <p:cNvPr id="145" name="Gerader Verbinder 144">
            <a:extLst>
              <a:ext uri="{FF2B5EF4-FFF2-40B4-BE49-F238E27FC236}">
                <a16:creationId xmlns:a16="http://schemas.microsoft.com/office/drawing/2014/main" id="{A4969147-7060-4550-88A2-A71BEABB2EB4}"/>
              </a:ext>
            </a:extLst>
          </p:cNvPr>
          <p:cNvCxnSpPr/>
          <p:nvPr/>
        </p:nvCxnSpPr>
        <p:spPr>
          <a:xfrm>
            <a:off x="326333" y="2621888"/>
            <a:ext cx="1692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5" name="Gruppieren 174">
            <a:extLst>
              <a:ext uri="{FF2B5EF4-FFF2-40B4-BE49-F238E27FC236}">
                <a16:creationId xmlns:a16="http://schemas.microsoft.com/office/drawing/2014/main" id="{B332426A-DF4A-4B95-A831-A6AB250D5D6D}"/>
              </a:ext>
            </a:extLst>
          </p:cNvPr>
          <p:cNvGrpSpPr/>
          <p:nvPr/>
        </p:nvGrpSpPr>
        <p:grpSpPr>
          <a:xfrm>
            <a:off x="186634" y="2799694"/>
            <a:ext cx="1888140" cy="2093113"/>
            <a:chOff x="186634" y="2745102"/>
            <a:chExt cx="1888140" cy="2093113"/>
          </a:xfrm>
        </p:grpSpPr>
        <p:grpSp>
          <p:nvGrpSpPr>
            <p:cNvPr id="154" name="Gruppieren 153">
              <a:extLst>
                <a:ext uri="{FF2B5EF4-FFF2-40B4-BE49-F238E27FC236}">
                  <a16:creationId xmlns:a16="http://schemas.microsoft.com/office/drawing/2014/main" id="{C3563953-E30D-4C0E-8152-10187D2E0B1E}"/>
                </a:ext>
              </a:extLst>
            </p:cNvPr>
            <p:cNvGrpSpPr/>
            <p:nvPr/>
          </p:nvGrpSpPr>
          <p:grpSpPr>
            <a:xfrm>
              <a:off x="224736" y="2745102"/>
              <a:ext cx="1789750" cy="307776"/>
              <a:chOff x="212035" y="2745102"/>
              <a:chExt cx="1802451" cy="307776"/>
            </a:xfrm>
          </p:grpSpPr>
          <p:sp>
            <p:nvSpPr>
              <p:cNvPr id="152" name="Flussdiagramm: Verzögerung 151">
                <a:extLst>
                  <a:ext uri="{FF2B5EF4-FFF2-40B4-BE49-F238E27FC236}">
                    <a16:creationId xmlns:a16="http://schemas.microsoft.com/office/drawing/2014/main" id="{B1B7657A-13F3-4142-9387-E312458F3525}"/>
                  </a:ext>
                </a:extLst>
              </p:cNvPr>
              <p:cNvSpPr/>
              <p:nvPr/>
            </p:nvSpPr>
            <p:spPr>
              <a:xfrm>
                <a:off x="1720817" y="2745102"/>
                <a:ext cx="293669" cy="30777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3" name="Rechteck 152">
                <a:extLst>
                  <a:ext uri="{FF2B5EF4-FFF2-40B4-BE49-F238E27FC236}">
                    <a16:creationId xmlns:a16="http://schemas.microsoft.com/office/drawing/2014/main" id="{5D1A7B71-B7DB-4BFC-9BB1-157761507E00}"/>
                  </a:ext>
                </a:extLst>
              </p:cNvPr>
              <p:cNvSpPr/>
              <p:nvPr/>
            </p:nvSpPr>
            <p:spPr>
              <a:xfrm>
                <a:off x="212035" y="2745102"/>
                <a:ext cx="1508782" cy="30777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36" name="Textfeld 135">
              <a:extLst>
                <a:ext uri="{FF2B5EF4-FFF2-40B4-BE49-F238E27FC236}">
                  <a16:creationId xmlns:a16="http://schemas.microsoft.com/office/drawing/2014/main" id="{6F2E322B-37BF-4F8E-94B5-0F98992299AE}"/>
                </a:ext>
              </a:extLst>
            </p:cNvPr>
            <p:cNvSpPr txBox="1"/>
            <p:nvPr/>
          </p:nvSpPr>
          <p:spPr>
            <a:xfrm>
              <a:off x="231611" y="2759702"/>
              <a:ext cx="1545275" cy="261610"/>
            </a:xfrm>
            <a:prstGeom prst="rect">
              <a:avLst/>
            </a:prstGeom>
            <a:noFill/>
          </p:spPr>
          <p:txBody>
            <a:bodyPr wrap="square" rtlCol="0">
              <a:spAutoFit/>
            </a:bodyPr>
            <a:lstStyle/>
            <a:p>
              <a:r>
                <a:rPr lang="de-DE" sz="1100" dirty="0">
                  <a:solidFill>
                    <a:schemeClr val="bg2"/>
                  </a:solidFill>
                  <a:latin typeface="Arial Nova Light" panose="020B0304020202020204" pitchFamily="34" charset="0"/>
                </a:rPr>
                <a:t>Maschinenbau</a:t>
              </a:r>
            </a:p>
          </p:txBody>
        </p:sp>
        <p:grpSp>
          <p:nvGrpSpPr>
            <p:cNvPr id="155" name="Gruppieren 154">
              <a:extLst>
                <a:ext uri="{FF2B5EF4-FFF2-40B4-BE49-F238E27FC236}">
                  <a16:creationId xmlns:a16="http://schemas.microsoft.com/office/drawing/2014/main" id="{4D6A8C9D-73CD-47C3-B387-5E443F6F2062}"/>
                </a:ext>
              </a:extLst>
            </p:cNvPr>
            <p:cNvGrpSpPr/>
            <p:nvPr/>
          </p:nvGrpSpPr>
          <p:grpSpPr>
            <a:xfrm>
              <a:off x="224736" y="3202163"/>
              <a:ext cx="1789750" cy="307776"/>
              <a:chOff x="212035" y="2745102"/>
              <a:chExt cx="1802451" cy="307776"/>
            </a:xfrm>
          </p:grpSpPr>
          <p:sp>
            <p:nvSpPr>
              <p:cNvPr id="156" name="Flussdiagramm: Verzögerung 155">
                <a:extLst>
                  <a:ext uri="{FF2B5EF4-FFF2-40B4-BE49-F238E27FC236}">
                    <a16:creationId xmlns:a16="http://schemas.microsoft.com/office/drawing/2014/main" id="{2E928FE6-DE28-4384-953E-4CC691706809}"/>
                  </a:ext>
                </a:extLst>
              </p:cNvPr>
              <p:cNvSpPr/>
              <p:nvPr/>
            </p:nvSpPr>
            <p:spPr>
              <a:xfrm>
                <a:off x="1720817" y="2745102"/>
                <a:ext cx="293669" cy="30777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7" name="Rechteck 156">
                <a:extLst>
                  <a:ext uri="{FF2B5EF4-FFF2-40B4-BE49-F238E27FC236}">
                    <a16:creationId xmlns:a16="http://schemas.microsoft.com/office/drawing/2014/main" id="{C8B353B8-7EB6-4F91-8B38-FE8F20E0B63D}"/>
                  </a:ext>
                </a:extLst>
              </p:cNvPr>
              <p:cNvSpPr/>
              <p:nvPr/>
            </p:nvSpPr>
            <p:spPr>
              <a:xfrm>
                <a:off x="212035" y="2745102"/>
                <a:ext cx="1508782" cy="30777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9" name="Textfeld 158">
              <a:extLst>
                <a:ext uri="{FF2B5EF4-FFF2-40B4-BE49-F238E27FC236}">
                  <a16:creationId xmlns:a16="http://schemas.microsoft.com/office/drawing/2014/main" id="{AB57F747-92DD-48FF-969C-871A0DA0864C}"/>
                </a:ext>
              </a:extLst>
            </p:cNvPr>
            <p:cNvSpPr txBox="1"/>
            <p:nvPr/>
          </p:nvSpPr>
          <p:spPr>
            <a:xfrm>
              <a:off x="212035" y="3216764"/>
              <a:ext cx="1862739" cy="261610"/>
            </a:xfrm>
            <a:prstGeom prst="rect">
              <a:avLst/>
            </a:prstGeom>
            <a:noFill/>
          </p:spPr>
          <p:txBody>
            <a:bodyPr wrap="square" rtlCol="0">
              <a:spAutoFit/>
            </a:bodyPr>
            <a:lstStyle/>
            <a:p>
              <a:r>
                <a:rPr lang="de-DE" sz="1100" dirty="0">
                  <a:solidFill>
                    <a:schemeClr val="bg2"/>
                  </a:solidFill>
                  <a:latin typeface="Arial Nova Light" panose="020B0304020202020204" pitchFamily="34" charset="0"/>
                </a:rPr>
                <a:t>Schweißfachingenieur</a:t>
              </a:r>
            </a:p>
          </p:txBody>
        </p:sp>
        <p:grpSp>
          <p:nvGrpSpPr>
            <p:cNvPr id="162" name="Gruppieren 161">
              <a:extLst>
                <a:ext uri="{FF2B5EF4-FFF2-40B4-BE49-F238E27FC236}">
                  <a16:creationId xmlns:a16="http://schemas.microsoft.com/office/drawing/2014/main" id="{B5DCBAB5-736B-4EAA-B2BC-94EF1ABB0382}"/>
                </a:ext>
              </a:extLst>
            </p:cNvPr>
            <p:cNvGrpSpPr/>
            <p:nvPr/>
          </p:nvGrpSpPr>
          <p:grpSpPr>
            <a:xfrm>
              <a:off x="224736" y="3652121"/>
              <a:ext cx="1789750" cy="307776"/>
              <a:chOff x="212035" y="2745102"/>
              <a:chExt cx="1802451" cy="307776"/>
            </a:xfrm>
          </p:grpSpPr>
          <p:sp>
            <p:nvSpPr>
              <p:cNvPr id="163" name="Flussdiagramm: Verzögerung 162">
                <a:extLst>
                  <a:ext uri="{FF2B5EF4-FFF2-40B4-BE49-F238E27FC236}">
                    <a16:creationId xmlns:a16="http://schemas.microsoft.com/office/drawing/2014/main" id="{F5687885-DF67-4EC2-AF32-C4A24BE040D4}"/>
                  </a:ext>
                </a:extLst>
              </p:cNvPr>
              <p:cNvSpPr/>
              <p:nvPr/>
            </p:nvSpPr>
            <p:spPr>
              <a:xfrm>
                <a:off x="1720817" y="2745102"/>
                <a:ext cx="293669" cy="30777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4" name="Rechteck 163">
                <a:extLst>
                  <a:ext uri="{FF2B5EF4-FFF2-40B4-BE49-F238E27FC236}">
                    <a16:creationId xmlns:a16="http://schemas.microsoft.com/office/drawing/2014/main" id="{3951A459-70AF-4BA0-8463-93086C46B767}"/>
                  </a:ext>
                </a:extLst>
              </p:cNvPr>
              <p:cNvSpPr/>
              <p:nvPr/>
            </p:nvSpPr>
            <p:spPr>
              <a:xfrm>
                <a:off x="212035" y="2745102"/>
                <a:ext cx="1508782" cy="30777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1" name="Textfeld 160">
              <a:extLst>
                <a:ext uri="{FF2B5EF4-FFF2-40B4-BE49-F238E27FC236}">
                  <a16:creationId xmlns:a16="http://schemas.microsoft.com/office/drawing/2014/main" id="{1181A043-30A4-4077-ADD6-C9531ACE3199}"/>
                </a:ext>
              </a:extLst>
            </p:cNvPr>
            <p:cNvSpPr txBox="1"/>
            <p:nvPr/>
          </p:nvSpPr>
          <p:spPr>
            <a:xfrm>
              <a:off x="209482" y="3674905"/>
              <a:ext cx="1752666" cy="261610"/>
            </a:xfrm>
            <a:prstGeom prst="rect">
              <a:avLst/>
            </a:prstGeom>
            <a:noFill/>
          </p:spPr>
          <p:txBody>
            <a:bodyPr wrap="square" rtlCol="0">
              <a:spAutoFit/>
            </a:bodyPr>
            <a:lstStyle/>
            <a:p>
              <a:r>
                <a:rPr lang="de-DE" sz="1100" dirty="0">
                  <a:solidFill>
                    <a:schemeClr val="bg2"/>
                  </a:solidFill>
                  <a:latin typeface="Arial Nova Light" panose="020B0304020202020204" pitchFamily="34" charset="0"/>
                </a:rPr>
                <a:t>Projektmanagement</a:t>
              </a:r>
            </a:p>
          </p:txBody>
        </p:sp>
        <p:grpSp>
          <p:nvGrpSpPr>
            <p:cNvPr id="165" name="Gruppieren 164">
              <a:extLst>
                <a:ext uri="{FF2B5EF4-FFF2-40B4-BE49-F238E27FC236}">
                  <a16:creationId xmlns:a16="http://schemas.microsoft.com/office/drawing/2014/main" id="{408818A7-86C4-406F-A2CD-C63F89EFC80A}"/>
                </a:ext>
              </a:extLst>
            </p:cNvPr>
            <p:cNvGrpSpPr/>
            <p:nvPr/>
          </p:nvGrpSpPr>
          <p:grpSpPr>
            <a:xfrm>
              <a:off x="224218" y="4091280"/>
              <a:ext cx="1789750" cy="307776"/>
              <a:chOff x="212035" y="2745102"/>
              <a:chExt cx="1802451" cy="307776"/>
            </a:xfrm>
          </p:grpSpPr>
          <p:sp>
            <p:nvSpPr>
              <p:cNvPr id="166" name="Flussdiagramm: Verzögerung 165">
                <a:extLst>
                  <a:ext uri="{FF2B5EF4-FFF2-40B4-BE49-F238E27FC236}">
                    <a16:creationId xmlns:a16="http://schemas.microsoft.com/office/drawing/2014/main" id="{600CE6CC-9B98-421D-BB5B-471D760B5DC5}"/>
                  </a:ext>
                </a:extLst>
              </p:cNvPr>
              <p:cNvSpPr/>
              <p:nvPr/>
            </p:nvSpPr>
            <p:spPr>
              <a:xfrm>
                <a:off x="1720817" y="2745102"/>
                <a:ext cx="293669" cy="30777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7" name="Rechteck 166">
                <a:extLst>
                  <a:ext uri="{FF2B5EF4-FFF2-40B4-BE49-F238E27FC236}">
                    <a16:creationId xmlns:a16="http://schemas.microsoft.com/office/drawing/2014/main" id="{C7A8C2E0-40B9-46B8-9293-F8BBFA53BF2F}"/>
                  </a:ext>
                </a:extLst>
              </p:cNvPr>
              <p:cNvSpPr/>
              <p:nvPr/>
            </p:nvSpPr>
            <p:spPr>
              <a:xfrm>
                <a:off x="212035" y="2745102"/>
                <a:ext cx="1508782" cy="30777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9" name="Textfeld 168">
              <a:extLst>
                <a:ext uri="{FF2B5EF4-FFF2-40B4-BE49-F238E27FC236}">
                  <a16:creationId xmlns:a16="http://schemas.microsoft.com/office/drawing/2014/main" id="{ABFBBE99-231B-45D0-9C99-8B0AC0C79610}"/>
                </a:ext>
              </a:extLst>
            </p:cNvPr>
            <p:cNvSpPr txBox="1"/>
            <p:nvPr/>
          </p:nvSpPr>
          <p:spPr>
            <a:xfrm>
              <a:off x="186634" y="4113251"/>
              <a:ext cx="1752666" cy="261610"/>
            </a:xfrm>
            <a:prstGeom prst="rect">
              <a:avLst/>
            </a:prstGeom>
            <a:noFill/>
          </p:spPr>
          <p:txBody>
            <a:bodyPr wrap="square" rtlCol="0">
              <a:spAutoFit/>
            </a:bodyPr>
            <a:lstStyle/>
            <a:p>
              <a:r>
                <a:rPr lang="de-DE" sz="1100" dirty="0">
                  <a:solidFill>
                    <a:schemeClr val="bg2"/>
                  </a:solidFill>
                  <a:latin typeface="Arial Nova Light" panose="020B0304020202020204" pitchFamily="34" charset="0"/>
                </a:rPr>
                <a:t>Six Sigma</a:t>
              </a:r>
            </a:p>
          </p:txBody>
        </p:sp>
        <p:grpSp>
          <p:nvGrpSpPr>
            <p:cNvPr id="170" name="Gruppieren 169">
              <a:extLst>
                <a:ext uri="{FF2B5EF4-FFF2-40B4-BE49-F238E27FC236}">
                  <a16:creationId xmlns:a16="http://schemas.microsoft.com/office/drawing/2014/main" id="{B2D16E28-0733-49C6-9A00-8059722FD873}"/>
                </a:ext>
              </a:extLst>
            </p:cNvPr>
            <p:cNvGrpSpPr/>
            <p:nvPr/>
          </p:nvGrpSpPr>
          <p:grpSpPr>
            <a:xfrm>
              <a:off x="231611" y="4530439"/>
              <a:ext cx="1789750" cy="307776"/>
              <a:chOff x="212035" y="2745102"/>
              <a:chExt cx="1802451" cy="307776"/>
            </a:xfrm>
          </p:grpSpPr>
          <p:sp>
            <p:nvSpPr>
              <p:cNvPr id="171" name="Flussdiagramm: Verzögerung 170">
                <a:extLst>
                  <a:ext uri="{FF2B5EF4-FFF2-40B4-BE49-F238E27FC236}">
                    <a16:creationId xmlns:a16="http://schemas.microsoft.com/office/drawing/2014/main" id="{7A9DC5BA-B26F-4462-AF6A-615A4EB12B8A}"/>
                  </a:ext>
                </a:extLst>
              </p:cNvPr>
              <p:cNvSpPr/>
              <p:nvPr/>
            </p:nvSpPr>
            <p:spPr>
              <a:xfrm>
                <a:off x="1720817" y="2745102"/>
                <a:ext cx="293669" cy="307776"/>
              </a:xfrm>
              <a:prstGeom prst="flowChartDelay">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2" name="Rechteck 171">
                <a:extLst>
                  <a:ext uri="{FF2B5EF4-FFF2-40B4-BE49-F238E27FC236}">
                    <a16:creationId xmlns:a16="http://schemas.microsoft.com/office/drawing/2014/main" id="{66C9BF35-1DA9-4391-B5FA-075C227D41E2}"/>
                  </a:ext>
                </a:extLst>
              </p:cNvPr>
              <p:cNvSpPr/>
              <p:nvPr/>
            </p:nvSpPr>
            <p:spPr>
              <a:xfrm>
                <a:off x="212035" y="2745102"/>
                <a:ext cx="1508782" cy="307776"/>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74" name="Textfeld 173">
              <a:extLst>
                <a:ext uri="{FF2B5EF4-FFF2-40B4-BE49-F238E27FC236}">
                  <a16:creationId xmlns:a16="http://schemas.microsoft.com/office/drawing/2014/main" id="{0951C579-3464-46CA-856A-00D7BE56D0E7}"/>
                </a:ext>
              </a:extLst>
            </p:cNvPr>
            <p:cNvSpPr txBox="1"/>
            <p:nvPr/>
          </p:nvSpPr>
          <p:spPr>
            <a:xfrm>
              <a:off x="186634" y="4561345"/>
              <a:ext cx="1752666" cy="261610"/>
            </a:xfrm>
            <a:prstGeom prst="rect">
              <a:avLst/>
            </a:prstGeom>
            <a:noFill/>
          </p:spPr>
          <p:txBody>
            <a:bodyPr wrap="square" rtlCol="0">
              <a:spAutoFit/>
            </a:bodyPr>
            <a:lstStyle/>
            <a:p>
              <a:r>
                <a:rPr lang="de-DE" sz="1100" dirty="0" err="1">
                  <a:solidFill>
                    <a:schemeClr val="bg2"/>
                  </a:solidFill>
                  <a:latin typeface="Arial Nova Light" panose="020B0304020202020204" pitchFamily="34" charset="0"/>
                </a:rPr>
                <a:t>Scrum</a:t>
              </a:r>
              <a:r>
                <a:rPr lang="de-DE" sz="1100" dirty="0">
                  <a:solidFill>
                    <a:schemeClr val="bg2"/>
                  </a:solidFill>
                  <a:latin typeface="Arial Nova Light" panose="020B0304020202020204" pitchFamily="34" charset="0"/>
                </a:rPr>
                <a:t> Master</a:t>
              </a:r>
            </a:p>
          </p:txBody>
        </p:sp>
      </p:grpSp>
    </p:spTree>
    <p:extLst>
      <p:ext uri="{BB962C8B-B14F-4D97-AF65-F5344CB8AC3E}">
        <p14:creationId xmlns:p14="http://schemas.microsoft.com/office/powerpoint/2010/main" val="161216413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826</Words>
  <Application>Microsoft Office PowerPoint</Application>
  <PresentationFormat>A4-Papier (210 x 297 mm)</PresentationFormat>
  <Paragraphs>157</Paragraphs>
  <Slides>3</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vt:i4>
      </vt:variant>
    </vt:vector>
  </HeadingPairs>
  <TitlesOfParts>
    <vt:vector size="9" baseType="lpstr">
      <vt:lpstr>Arial</vt:lpstr>
      <vt:lpstr>Arial Nova Light</vt:lpstr>
      <vt:lpstr>Calibri</vt:lpstr>
      <vt:lpstr>Calibri Light</vt:lpstr>
      <vt:lpstr>Rage Italic</vt:lpstr>
      <vt:lpstr>Office</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Nicole Jeroschewski</dc:creator>
  <cp:lastModifiedBy>Nicole Jeroschewski</cp:lastModifiedBy>
  <cp:revision>53</cp:revision>
  <dcterms:created xsi:type="dcterms:W3CDTF">2020-07-10T13:06:06Z</dcterms:created>
  <dcterms:modified xsi:type="dcterms:W3CDTF">2020-07-20T05:39:55Z</dcterms:modified>
</cp:coreProperties>
</file>